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73" r:id="rId15"/>
    <p:sldId id="275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239714"/>
            <a:ext cx="1743075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343025" y="2236789"/>
            <a:ext cx="6457950" cy="364648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b="1" dirty="0">
                <a:ea typeface="MS PGothic" panose="020B0600070205080204" pitchFamily="34" charset="-128"/>
              </a:rPr>
              <a:t>AMREF INTERNATIONAL UNIVERSITY</a:t>
            </a:r>
            <a:br>
              <a:rPr lang="en-US" b="1" dirty="0">
                <a:ea typeface="MS PGothic" panose="020B0600070205080204" pitchFamily="34" charset="-128"/>
              </a:rPr>
            </a:br>
            <a:r>
              <a:rPr lang="en-US" b="1" dirty="0">
                <a:ea typeface="MS PGothic" panose="020B0600070205080204" pitchFamily="34" charset="-128"/>
              </a:rPr>
              <a:t>SCHOOL OF MEDICAL SCIENCES </a:t>
            </a:r>
            <a:r>
              <a:rPr lang="x-none" b="1" dirty="0">
                <a:ea typeface="MS PGothic" panose="020B0600070205080204" pitchFamily="34" charset="-128"/>
              </a:rPr>
              <a:t/>
            </a:r>
            <a:br>
              <a:rPr lang="x-none" b="1" dirty="0">
                <a:ea typeface="MS PGothic" panose="020B0600070205080204" pitchFamily="34" charset="-128"/>
              </a:rPr>
            </a:br>
            <a:r>
              <a:rPr lang="en-US" b="1" dirty="0">
                <a:ea typeface="MS PGothic" panose="020B0600070205080204" pitchFamily="34" charset="-128"/>
              </a:rPr>
              <a:t>DEPARTMENT OF NURSING AND MIDWIFERY SERVICES</a:t>
            </a:r>
            <a:r>
              <a:rPr lang="x-none" b="1" dirty="0">
                <a:ea typeface="MS PGothic" panose="020B0600070205080204" pitchFamily="34" charset="-128"/>
              </a:rPr>
              <a:t/>
            </a:r>
            <a:br>
              <a:rPr lang="x-none" b="1" dirty="0">
                <a:ea typeface="MS PGothic" panose="020B0600070205080204" pitchFamily="34" charset="-128"/>
              </a:rPr>
            </a:br>
            <a:r>
              <a:rPr lang="en-GB" b="1" dirty="0">
                <a:ea typeface="MS PGothic" panose="020B0600070205080204" pitchFamily="34" charset="-128"/>
              </a:rPr>
              <a:t>BACHELOR OF SCIENCE NURSING</a:t>
            </a:r>
            <a:endParaRPr lang="en-US" dirty="0">
              <a:ea typeface="MS PGothic" panose="020B0600070205080204" pitchFamily="34" charset="-128"/>
            </a:endParaRPr>
          </a:p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b="1" dirty="0">
                <a:ea typeface="MS PGothic" panose="020B0600070205080204" pitchFamily="34" charset="-128"/>
              </a:rPr>
              <a:t> </a:t>
            </a:r>
            <a:endParaRPr lang="en-US" dirty="0">
              <a:ea typeface="MS PGothic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b="1" dirty="0">
                <a:ea typeface="MS PGothic" panose="020B0600070205080204" pitchFamily="34" charset="-128"/>
              </a:rPr>
              <a:t>COURSE CODE: 	BSN 124</a:t>
            </a:r>
            <a:endParaRPr lang="en-US" dirty="0">
              <a:ea typeface="MS PGothic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b="1" dirty="0">
                <a:ea typeface="MS PGothic" panose="020B0600070205080204" pitchFamily="34" charset="-128"/>
              </a:rPr>
              <a:t>COURSE NAME: 	MEDICAL BACTERIOLOGY AND MYCOLOGY EXAM</a:t>
            </a:r>
            <a:endParaRPr lang="en-US" dirty="0">
              <a:ea typeface="MS PGothic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b="1" dirty="0">
                <a:ea typeface="MS PGothic" panose="020B0600070205080204" pitchFamily="34" charset="-128"/>
              </a:rPr>
              <a:t>DATE: </a:t>
            </a:r>
            <a:r>
              <a:rPr lang="en-US" b="1" dirty="0" smtClean="0">
                <a:ea typeface="MS PGothic" panose="020B0600070205080204" pitchFamily="34" charset="-128"/>
              </a:rPr>
              <a:t>5- DECEMBER 2023</a:t>
            </a:r>
            <a:r>
              <a:rPr lang="en-US" b="1" dirty="0">
                <a:ea typeface="MS PGothic" panose="020B0600070205080204" pitchFamily="34" charset="-128"/>
              </a:rPr>
              <a:t>			</a:t>
            </a:r>
            <a:endParaRPr lang="en-US" dirty="0">
              <a:ea typeface="MS PGothic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b="1" dirty="0">
                <a:ea typeface="MS PGothic" panose="020B0600070205080204" pitchFamily="34" charset="-128"/>
              </a:rPr>
              <a:t>TIME ALLOWED: 	1 MINUTE PER SLIDE </a:t>
            </a:r>
            <a:endParaRPr lang="en-US" dirty="0">
              <a:ea typeface="MS PGothic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b="1" dirty="0">
                <a:ea typeface="MS PGothic" panose="020B0600070205080204" pitchFamily="34" charset="-128"/>
              </a:rPr>
              <a:t>START TIME</a:t>
            </a:r>
            <a:r>
              <a:rPr lang="en-US" b="1">
                <a:ea typeface="MS PGothic" panose="020B0600070205080204" pitchFamily="34" charset="-128"/>
              </a:rPr>
              <a:t>: </a:t>
            </a:r>
            <a:r>
              <a:rPr lang="en-US" b="1" smtClean="0">
                <a:ea typeface="MS PGothic" panose="020B0600070205080204" pitchFamily="34" charset="-128"/>
              </a:rPr>
              <a:t>2:00 P.M.</a:t>
            </a:r>
            <a:r>
              <a:rPr lang="en-US" b="1" dirty="0">
                <a:ea typeface="MS PGothic" panose="020B0600070205080204" pitchFamily="34" charset="-128"/>
              </a:rPr>
              <a:t>		</a:t>
            </a:r>
            <a:endParaRPr lang="en-US" dirty="0">
              <a:ea typeface="MS PGothic" panose="020B0600070205080204" pitchFamily="34" charset="-128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dirty="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advClick="0" advTm="60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1F6535-6334-1B43-A1D2-716558197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3400" y="4588550"/>
            <a:ext cx="8382000" cy="1964650"/>
          </a:xfrm>
        </p:spPr>
        <p:txBody>
          <a:bodyPr>
            <a:normAutofit fontScale="77500" lnSpcReduction="20000"/>
          </a:bodyPr>
          <a:lstStyle/>
          <a:p>
            <a:r>
              <a:rPr lang="en-US" sz="3300" dirty="0"/>
              <a:t>Microscopic examination of stained part of a fungal culture isolated from poorly stored grain.</a:t>
            </a:r>
          </a:p>
          <a:p>
            <a:endParaRPr lang="en-US" sz="3300" dirty="0"/>
          </a:p>
          <a:p>
            <a:pPr algn="ctr"/>
            <a:r>
              <a:rPr lang="en-US" sz="3800" dirty="0"/>
              <a:t>Identify the genus </a:t>
            </a:r>
            <a:endParaRPr lang="en-KE" sz="3800" dirty="0"/>
          </a:p>
          <a:p>
            <a:r>
              <a:rPr lang="en-US" sz="3300" dirty="0"/>
              <a:t> </a:t>
            </a:r>
            <a:endParaRPr lang="en-KE" sz="3300" dirty="0"/>
          </a:p>
          <a:p>
            <a:endParaRPr lang="en-KE" dirty="0"/>
          </a:p>
        </p:txBody>
      </p:sp>
      <p:pic>
        <p:nvPicPr>
          <p:cNvPr id="5" name="Picture Placeholder 4" descr="aspergillus11">
            <a:extLst>
              <a:ext uri="{FF2B5EF4-FFF2-40B4-BE49-F238E27FC236}">
                <a16:creationId xmlns:a16="http://schemas.microsoft.com/office/drawing/2014/main" id="{B4FCA929-F4E1-6340-BA01-42A27C170722}"/>
              </a:ext>
            </a:extLst>
          </p:cNvPr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r="4167"/>
          <a:stretch>
            <a:fillRect/>
          </a:stretch>
        </p:blipFill>
        <p:spPr bwMode="auto">
          <a:xfrm>
            <a:off x="838200" y="732175"/>
            <a:ext cx="3429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C1054F-DFB8-5C42-8882-9FB046D45671}"/>
              </a:ext>
            </a:extLst>
          </p:cNvPr>
          <p:cNvSpPr txBox="1"/>
          <p:nvPr/>
        </p:nvSpPr>
        <p:spPr>
          <a:xfrm>
            <a:off x="228600" y="304800"/>
            <a:ext cx="702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2400" b="1" dirty="0"/>
              <a:t>Q. 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CD62EA-48B2-994B-B095-2B9C9C561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036975"/>
            <a:ext cx="4170968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323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1400B3-32CC-BF46-99F0-FC57795A0CB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914400"/>
            <a:ext cx="54864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B0D3DF-C20A-D346-B9F4-4A7E03F6ACD6}"/>
              </a:ext>
            </a:extLst>
          </p:cNvPr>
          <p:cNvSpPr txBox="1"/>
          <p:nvPr/>
        </p:nvSpPr>
        <p:spPr>
          <a:xfrm>
            <a:off x="228600" y="381000"/>
            <a:ext cx="974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2800" b="1" dirty="0"/>
              <a:t>Q. 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077371-7888-9D42-846B-9838690F8DC2}"/>
              </a:ext>
            </a:extLst>
          </p:cNvPr>
          <p:cNvSpPr txBox="1"/>
          <p:nvPr/>
        </p:nvSpPr>
        <p:spPr>
          <a:xfrm>
            <a:off x="78430" y="4876562"/>
            <a:ext cx="8665642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Culture on a MacConkey agar and identification test of a bacterial </a:t>
            </a:r>
          </a:p>
          <a:p>
            <a:r>
              <a:rPr lang="en-US" sz="2400" dirty="0"/>
              <a:t>pathogen isolated from catheter-associated urinary tract infections. </a:t>
            </a:r>
          </a:p>
          <a:p>
            <a:endParaRPr lang="en-US" sz="2400" dirty="0"/>
          </a:p>
          <a:p>
            <a:r>
              <a:rPr lang="en-US" sz="2400" dirty="0"/>
              <a:t>	Identify the most likely pathogen.  </a:t>
            </a:r>
            <a:endParaRPr lang="en-KE" sz="2400" dirty="0"/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48848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51E6A3-D4BA-C64C-BC0A-9621B4319D74}"/>
              </a:ext>
            </a:extLst>
          </p:cNvPr>
          <p:cNvSpPr txBox="1"/>
          <p:nvPr/>
        </p:nvSpPr>
        <p:spPr>
          <a:xfrm>
            <a:off x="304800" y="914400"/>
            <a:ext cx="856259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Sputum smear microscopy with Acid Fast bacilli present.</a:t>
            </a:r>
          </a:p>
          <a:p>
            <a:endParaRPr lang="en-US" sz="2800" dirty="0"/>
          </a:p>
          <a:p>
            <a:r>
              <a:rPr lang="en-US" sz="2800" dirty="0"/>
              <a:t>Name the most likely pathogen under investigation</a:t>
            </a:r>
            <a:endParaRPr lang="en-KE" sz="2800" dirty="0"/>
          </a:p>
          <a:p>
            <a:endParaRPr lang="en-K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61CFA-AF95-BE4C-B0B2-8135F528A29C}"/>
              </a:ext>
            </a:extLst>
          </p:cNvPr>
          <p:cNvSpPr txBox="1"/>
          <p:nvPr/>
        </p:nvSpPr>
        <p:spPr>
          <a:xfrm>
            <a:off x="167549" y="76200"/>
            <a:ext cx="974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2800" b="1" dirty="0"/>
              <a:t>Q. 11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EA61EE-D85A-DC4E-AF89-569F5D5083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32000" y="2514600"/>
            <a:ext cx="53848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F81A363-5538-8F4F-9578-EF936767B89E}"/>
              </a:ext>
            </a:extLst>
          </p:cNvPr>
          <p:cNvSpPr/>
          <p:nvPr/>
        </p:nvSpPr>
        <p:spPr>
          <a:xfrm>
            <a:off x="1066800" y="228600"/>
            <a:ext cx="7696200" cy="1589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Gram negative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Enterobactericeae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isolated from a blood of a food poisoning patient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 the virulence factor (arrow)</a:t>
            </a:r>
            <a:endParaRPr lang="en-K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AB3E8A-1BD0-BF42-85D6-E48D91E6E512}"/>
              </a:ext>
            </a:extLst>
          </p:cNvPr>
          <p:cNvSpPr txBox="1"/>
          <p:nvPr/>
        </p:nvSpPr>
        <p:spPr>
          <a:xfrm>
            <a:off x="0" y="76200"/>
            <a:ext cx="974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2800" b="1" dirty="0"/>
              <a:t>Q. 12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C84C1C-BDD9-BB4C-B6EF-E71F3A835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905000"/>
            <a:ext cx="6140554" cy="408626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4BEDBF2-C8FF-2348-B134-F6DE3705F313}"/>
              </a:ext>
            </a:extLst>
          </p:cNvPr>
          <p:cNvCxnSpPr>
            <a:cxnSpLocks/>
          </p:cNvCxnSpPr>
          <p:nvPr/>
        </p:nvCxnSpPr>
        <p:spPr>
          <a:xfrm flipH="1">
            <a:off x="4549140" y="2209800"/>
            <a:ext cx="2994660" cy="6900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452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191ED78-B653-1A47-849F-0543446BC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596993" cy="256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0" rIns="6858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Q. 13 </a:t>
            </a:r>
            <a:r>
              <a:rPr lang="en-KE" altLang="en-KE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Genital lesions caused by Haemophilus ducreyi.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KE" altLang="en-KE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the condition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</a:t>
            </a:r>
            <a:endParaRPr lang="en-KE" altLang="en-KE" sz="2800" dirty="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1350" dirty="0">
                <a:latin typeface="Arial" panose="020B0604020202020204" pitchFamily="34" charset="0"/>
              </a:rPr>
              <a:t/>
            </a:r>
            <a:br>
              <a:rPr lang="en-KE" altLang="en-KE" sz="1350" dirty="0">
                <a:latin typeface="Arial" panose="020B0604020202020204" pitchFamily="34" charset="0"/>
              </a:rPr>
            </a:br>
            <a:endParaRPr lang="en-KE" altLang="en-KE" sz="1350" dirty="0"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4BA20DC-F86F-7F4F-B79B-89BC1A5B8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110" y="2083584"/>
            <a:ext cx="4074489" cy="427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614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089B98-2E35-2442-8EE8-BD7338695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654" y="767731"/>
            <a:ext cx="8352064" cy="1438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0" rIns="6858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 stain and culture results of an organism isolated from CSF sample of a newborn</a:t>
            </a:r>
            <a:endParaRPr lang="en-KE" altLang="en-KE" sz="2000" dirty="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KE" altLang="en-KE" sz="2000" dirty="0"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the most likely organism under investigation</a:t>
            </a:r>
            <a:endParaRPr lang="en-KE" altLang="en-KE" sz="2000" dirty="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KE" altLang="en-KE" sz="1350" dirty="0">
              <a:latin typeface="Arial" panose="020B0604020202020204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F0FA784-6336-5343-993D-8175E6ED9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64" y="2133601"/>
            <a:ext cx="7940761" cy="34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2F2AF6-DEDF-1A47-BDB5-658CBDDDA0CD}"/>
              </a:ext>
            </a:extLst>
          </p:cNvPr>
          <p:cNvSpPr txBox="1"/>
          <p:nvPr/>
        </p:nvSpPr>
        <p:spPr>
          <a:xfrm>
            <a:off x="304800" y="152400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altLang="en-K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Q.14</a:t>
            </a:r>
            <a:endParaRPr lang="en-KE" sz="2400" dirty="0"/>
          </a:p>
        </p:txBody>
      </p:sp>
    </p:spTree>
    <p:extLst>
      <p:ext uri="{BB962C8B-B14F-4D97-AF65-F5344CB8AC3E}">
        <p14:creationId xmlns:p14="http://schemas.microsoft.com/office/powerpoint/2010/main" val="1718660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0FCAB4-D427-CC49-92FE-8448E90A72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296" y="-77206"/>
            <a:ext cx="8319407" cy="3370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0" rIns="6858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KE" altLang="en-KE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KE" altLang="en-KE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KE" altLang="en-KE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Skin lesion on the hand of a cow skin trader and Gram stain of isolated sporing  </a:t>
            </a:r>
            <a:r>
              <a:rPr lang="en-US" altLang="en-KE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Gram-positive bacilli </a:t>
            </a:r>
            <a:r>
              <a:rPr lang="en-KE" altLang="en-KE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KE" altLang="en-KE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the most likely organsim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    </a:t>
            </a:r>
            <a:endParaRPr lang="en-KE" altLang="en-KE" sz="2400" dirty="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1350" dirty="0">
                <a:latin typeface="Arial" panose="020B0604020202020204" pitchFamily="34" charset="0"/>
              </a:rPr>
              <a:t/>
            </a:r>
            <a:br>
              <a:rPr lang="en-KE" altLang="en-KE" sz="1350" dirty="0">
                <a:latin typeface="Arial" panose="020B0604020202020204" pitchFamily="34" charset="0"/>
              </a:rPr>
            </a:br>
            <a:endParaRPr lang="en-KE" altLang="en-KE" sz="1350" dirty="0">
              <a:latin typeface="Arial" panose="020B0604020202020204" pitchFamily="34" charset="0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FC51DFBE-EF42-C741-9BC0-E8DC12D34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97" y="2971800"/>
            <a:ext cx="3993049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58052F9-A641-F843-9547-7EB7DF1BB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136" y="2960981"/>
            <a:ext cx="3359664" cy="26905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1EE56D-48A6-EE47-AF30-8141185BD7B8}"/>
              </a:ext>
            </a:extLst>
          </p:cNvPr>
          <p:cNvSpPr txBox="1"/>
          <p:nvPr/>
        </p:nvSpPr>
        <p:spPr>
          <a:xfrm>
            <a:off x="197197" y="152400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altLang="en-K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Q.15</a:t>
            </a:r>
            <a:endParaRPr lang="en-KE" sz="2400" dirty="0"/>
          </a:p>
        </p:txBody>
      </p:sp>
    </p:spTree>
    <p:extLst>
      <p:ext uri="{BB962C8B-B14F-4D97-AF65-F5344CB8AC3E}">
        <p14:creationId xmlns:p14="http://schemas.microsoft.com/office/powerpoint/2010/main" val="477295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273858E6-1F34-B543-BEEA-B8031DB82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928" y="279259"/>
            <a:ext cx="8518072" cy="179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KE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Q. 16 </a:t>
            </a:r>
            <a:r>
              <a:rPr lang="en-US" altLang="en-KE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Quality control item used in a medical microbiology laboratory 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KE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KE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Name the process where it is used</a:t>
            </a:r>
            <a:endParaRPr lang="en-US" altLang="en-K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3" name="Picture 3">
            <a:extLst>
              <a:ext uri="{FF2B5EF4-FFF2-40B4-BE49-F238E27FC236}">
                <a16:creationId xmlns:a16="http://schemas.microsoft.com/office/drawing/2014/main" id="{80CD0857-371E-6943-91E2-112A4AEEBDE2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44" b="25345"/>
          <a:stretch>
            <a:fillRect/>
          </a:stretch>
        </p:blipFill>
        <p:spPr bwMode="auto">
          <a:xfrm>
            <a:off x="1066800" y="2546368"/>
            <a:ext cx="6914565" cy="234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568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0956CF3D-2210-8349-A40F-99E090555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764" y="904457"/>
            <a:ext cx="803168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KE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Q. 17        </a:t>
            </a:r>
            <a:r>
              <a:rPr lang="en-US" altLang="en-KE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Name the disease under investigation</a:t>
            </a:r>
            <a:endParaRPr lang="en-US" altLang="en-K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KE" sz="1350" dirty="0">
              <a:latin typeface="Arial" panose="020B0604020202020204" pitchFamily="34" charset="0"/>
            </a:endParaRPr>
          </a:p>
        </p:txBody>
      </p:sp>
      <p:pic>
        <p:nvPicPr>
          <p:cNvPr id="9217" name="Picture 2">
            <a:extLst>
              <a:ext uri="{FF2B5EF4-FFF2-40B4-BE49-F238E27FC236}">
                <a16:creationId xmlns:a16="http://schemas.microsoft.com/office/drawing/2014/main" id="{1D03D568-4256-F942-97CD-15B8466A821C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" t="6944" r="2380"/>
          <a:stretch>
            <a:fillRect/>
          </a:stretch>
        </p:blipFill>
        <p:spPr bwMode="auto">
          <a:xfrm>
            <a:off x="1295400" y="2823865"/>
            <a:ext cx="5486400" cy="385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18AB63-0685-7D45-8AA2-955A74D87BB6}"/>
              </a:ext>
            </a:extLst>
          </p:cNvPr>
          <p:cNvSpPr txBox="1"/>
          <p:nvPr/>
        </p:nvSpPr>
        <p:spPr>
          <a:xfrm>
            <a:off x="1295400" y="2362200"/>
            <a:ext cx="5929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KE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Rapid Plasma </a:t>
            </a:r>
            <a:r>
              <a:rPr lang="en-US" altLang="en-KE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Reagin</a:t>
            </a:r>
            <a:r>
              <a:rPr lang="en-US" altLang="en-KE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Serological test set</a:t>
            </a:r>
            <a:r>
              <a:rPr lang="en-US" altLang="en-KE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KE" sz="2400" dirty="0"/>
          </a:p>
        </p:txBody>
      </p:sp>
    </p:spTree>
    <p:extLst>
      <p:ext uri="{BB962C8B-B14F-4D97-AF65-F5344CB8AC3E}">
        <p14:creationId xmlns:p14="http://schemas.microsoft.com/office/powerpoint/2010/main" val="397112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41234-6856-254F-9555-8F13D0EA3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036" y="1491683"/>
            <a:ext cx="8466364" cy="3263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KE" b="1" dirty="0"/>
              <a:t>Q. 18</a:t>
            </a:r>
          </a:p>
          <a:p>
            <a:pPr marL="0" indent="0">
              <a:buNone/>
            </a:pPr>
            <a:endParaRPr lang="en-KE" b="1" dirty="0"/>
          </a:p>
          <a:p>
            <a:pPr marL="0" indent="0">
              <a:buNone/>
            </a:pPr>
            <a:r>
              <a:rPr lang="en-KE" dirty="0"/>
              <a:t>Name one bacterial pathogen that can be transmitted through the consumption of unpasteurized milk</a:t>
            </a:r>
          </a:p>
        </p:txBody>
      </p:sp>
    </p:spTree>
    <p:extLst>
      <p:ext uri="{BB962C8B-B14F-4D97-AF65-F5344CB8AC3E}">
        <p14:creationId xmlns:p14="http://schemas.microsoft.com/office/powerpoint/2010/main" val="130778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60960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75000"/>
              </a:lnSpc>
            </a:pPr>
            <a:r>
              <a:rPr lang="en-US" sz="3600" dirty="0"/>
              <a:t>Q. 1    </a:t>
            </a:r>
            <a:r>
              <a:rPr lang="en-US" sz="3600" b="0" dirty="0"/>
              <a:t>Stuart Transport media used ante-natal  	clinic for High Vaginal Swabs  </a:t>
            </a:r>
          </a:p>
        </p:txBody>
      </p:sp>
      <p:sp>
        <p:nvSpPr>
          <p:cNvPr id="8196" name="Text Placeholder 4"/>
          <p:cNvSpPr>
            <a:spLocks noGrp="1"/>
          </p:cNvSpPr>
          <p:nvPr>
            <p:ph type="body" sz="half" idx="2"/>
          </p:nvPr>
        </p:nvSpPr>
        <p:spPr>
          <a:xfrm>
            <a:off x="304800" y="4952999"/>
            <a:ext cx="8534400" cy="1706219"/>
          </a:xfrm>
        </p:spPr>
        <p:txBody>
          <a:bodyPr>
            <a:noAutofit/>
          </a:bodyPr>
          <a:lstStyle/>
          <a:p>
            <a:pPr marL="342900" indent="-342900" eaLnBrk="1" hangingPunct="1"/>
            <a:r>
              <a:rPr lang="en-US" sz="2800" dirty="0">
                <a:cs typeface="Arial" panose="020B0604020202020204" pitchFamily="34" charset="0"/>
              </a:rPr>
              <a:t>Name the disease that would most likely be investigated by a specimen transported in this medium</a:t>
            </a:r>
          </a:p>
          <a:p>
            <a:pPr marL="342900" indent="-342900" eaLnBrk="1" hangingPunct="1"/>
            <a:endParaRPr lang="en-US" sz="2000" dirty="0">
              <a:cs typeface="Arial" panose="020B060402020202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18352" r="10280"/>
          <a:stretch>
            <a:fillRect/>
          </a:stretch>
        </p:blipFill>
        <p:spPr>
          <a:xfrm>
            <a:off x="2779568" y="1371600"/>
            <a:ext cx="3584864" cy="3429001"/>
          </a:xfrm>
          <a:prstGeom prst="rect">
            <a:avLst/>
          </a:prstGeom>
        </p:spPr>
      </p:pic>
    </p:spTree>
  </p:cSld>
  <p:clrMapOvr>
    <a:masterClrMapping/>
  </p:clrMapOvr>
  <p:transition advClick="0" advTm="60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EC808C5-4E5F-1748-B49A-D34816437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092" y="772671"/>
            <a:ext cx="7870372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KE" sz="15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Q. 19    </a:t>
            </a:r>
            <a:r>
              <a:rPr lang="en-US" altLang="en-KE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Photograph and Gram stain of an eye discharge from a 5 week old baby.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KE" sz="20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KE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Name the most likely causative organism</a:t>
            </a:r>
            <a:endParaRPr lang="en-US" altLang="en-KE" sz="2000" dirty="0"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KE" sz="1350" dirty="0">
              <a:latin typeface="Arial" panose="020B0604020202020204" pitchFamily="34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DD618C8-7E02-FC4B-9317-B9F7A514BC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5160" t="17366" r="4102" b="5001"/>
          <a:stretch/>
        </p:blipFill>
        <p:spPr bwMode="auto">
          <a:xfrm>
            <a:off x="457200" y="2414276"/>
            <a:ext cx="4075180" cy="261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2108">
            <a:extLst>
              <a:ext uri="{FF2B5EF4-FFF2-40B4-BE49-F238E27FC236}">
                <a16:creationId xmlns:a16="http://schemas.microsoft.com/office/drawing/2014/main" id="{C7074721-53E8-E443-970C-D7559618BD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9405" t="8079" r="9166" b="8079"/>
          <a:stretch/>
        </p:blipFill>
        <p:spPr bwMode="auto">
          <a:xfrm>
            <a:off x="5029200" y="2433326"/>
            <a:ext cx="3505200" cy="27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38530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AD3C7977-C4E0-B846-B935-BCAD7A052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2661327"/>
            <a:ext cx="4724400" cy="4056057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4170A0-DA54-0644-8675-4F48C2CEE8C4}"/>
              </a:ext>
            </a:extLst>
          </p:cNvPr>
          <p:cNvSpPr txBox="1"/>
          <p:nvPr/>
        </p:nvSpPr>
        <p:spPr>
          <a:xfrm>
            <a:off x="473528" y="1175658"/>
            <a:ext cx="7390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2400" dirty="0">
                <a:latin typeface="Arial" panose="020B0604020202020204" pitchFamily="34" charset="0"/>
                <a:cs typeface="Arial" panose="020B0604020202020204" pitchFamily="34" charset="0"/>
              </a:rPr>
              <a:t>Dark field microscopy of specimen from genital ulcer.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97C7AB-5E5F-8849-B61B-C62ACF6FB966}"/>
              </a:ext>
            </a:extLst>
          </p:cNvPr>
          <p:cNvSpPr txBox="1"/>
          <p:nvPr/>
        </p:nvSpPr>
        <p:spPr>
          <a:xfrm>
            <a:off x="547007" y="1902278"/>
            <a:ext cx="4480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2400" dirty="0">
                <a:latin typeface="Arial" panose="020B0604020202020204" pitchFamily="34" charset="0"/>
                <a:cs typeface="Arial" panose="020B0604020202020204" pitchFamily="34" charset="0"/>
              </a:rPr>
              <a:t>Name the most likely organism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C44DF3-6BFB-F542-8760-E62FE61A3146}"/>
              </a:ext>
            </a:extLst>
          </p:cNvPr>
          <p:cNvSpPr txBox="1"/>
          <p:nvPr/>
        </p:nvSpPr>
        <p:spPr>
          <a:xfrm>
            <a:off x="228600" y="457200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Q</a:t>
            </a:r>
            <a:r>
              <a:rPr lang="en-KE" sz="2400" b="1" dirty="0"/>
              <a:t>. 20</a:t>
            </a:r>
          </a:p>
        </p:txBody>
      </p:sp>
    </p:spTree>
    <p:extLst>
      <p:ext uri="{BB962C8B-B14F-4D97-AF65-F5344CB8AC3E}">
        <p14:creationId xmlns:p14="http://schemas.microsoft.com/office/powerpoint/2010/main" val="2176942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305800" cy="609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/>
              <a:t>Q. 2  A micrograph of a clinical presentation and PTA culture of a respiratory tract pathogen from a child on a selective medium</a:t>
            </a:r>
          </a:p>
        </p:txBody>
      </p:sp>
      <p:sp>
        <p:nvSpPr>
          <p:cNvPr id="15363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42512"/>
            <a:ext cx="8458200" cy="1743077"/>
          </a:xfrm>
        </p:spPr>
        <p:txBody>
          <a:bodyPr>
            <a:normAutofit/>
          </a:bodyPr>
          <a:lstStyle/>
          <a:p>
            <a:pPr eaLnBrk="1" hangingPunct="1"/>
            <a:endParaRPr lang="en-US" sz="2800" dirty="0">
              <a:cs typeface="Arial" panose="020B0604020202020204" pitchFamily="34" charset="0"/>
            </a:endParaRPr>
          </a:p>
          <a:p>
            <a:pPr eaLnBrk="1" hangingPunct="1"/>
            <a:r>
              <a:rPr lang="en-US" sz="2800" dirty="0">
                <a:cs typeface="Arial" panose="020B0604020202020204" pitchFamily="34" charset="0"/>
              </a:rPr>
              <a:t>Name the most likely organism</a:t>
            </a:r>
          </a:p>
        </p:txBody>
      </p:sp>
      <p:pic>
        <p:nvPicPr>
          <p:cNvPr id="15364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r="5556" b="16667"/>
          <a:stretch>
            <a:fillRect/>
          </a:stretch>
        </p:blipFill>
        <p:spPr>
          <a:xfrm>
            <a:off x="157273" y="1433945"/>
            <a:ext cx="4318807" cy="3581400"/>
          </a:xfrm>
          <a:noFill/>
        </p:spPr>
      </p:pic>
      <p:sp>
        <p:nvSpPr>
          <p:cNvPr id="15365" name="TextBox 6"/>
          <p:cNvSpPr txBox="1">
            <a:spLocks noChangeArrowheads="1"/>
          </p:cNvSpPr>
          <p:nvPr/>
        </p:nvSpPr>
        <p:spPr bwMode="auto">
          <a:xfrm flipH="1">
            <a:off x="6553200" y="4267202"/>
            <a:ext cx="460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sz="2800" b="1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3249" y="1433945"/>
            <a:ext cx="411197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ounded Rectangle 6"/>
          <p:cNvSpPr/>
          <p:nvPr/>
        </p:nvSpPr>
        <p:spPr>
          <a:xfrm>
            <a:off x="1219200" y="1600200"/>
            <a:ext cx="685800" cy="4433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PTA</a:t>
            </a:r>
          </a:p>
        </p:txBody>
      </p:sp>
    </p:spTree>
  </p:cSld>
  <p:clrMapOvr>
    <a:masterClrMapping/>
  </p:clrMapOvr>
  <p:transition advTm="6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56673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Q.3</a:t>
            </a:r>
          </a:p>
        </p:txBody>
      </p:sp>
      <p:sp>
        <p:nvSpPr>
          <p:cNvPr id="24579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4495800"/>
            <a:ext cx="8153400" cy="2743200"/>
          </a:xfrm>
        </p:spPr>
        <p:txBody>
          <a:bodyPr>
            <a:normAutofit/>
          </a:bodyPr>
          <a:lstStyle/>
          <a:p>
            <a:pPr marL="514350" indent="-514350">
              <a:defRPr/>
            </a:pPr>
            <a:r>
              <a:rPr lang="en-US" sz="3600" dirty="0">
                <a:cs typeface="Arial" pitchFamily="34" charset="0"/>
              </a:rPr>
              <a:t>Identify the fungal condition</a:t>
            </a:r>
          </a:p>
          <a:p>
            <a:pPr marL="342900" indent="-342900">
              <a:defRPr/>
            </a:pPr>
            <a:endParaRPr lang="en-US" sz="3600" dirty="0"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632" y="304800"/>
            <a:ext cx="6232769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6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028700" y="255657"/>
            <a:ext cx="7912655" cy="1284357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200" dirty="0"/>
              <a:t>Gram stain of a culture of a wound specimen and clinical manifestation of infection</a:t>
            </a:r>
          </a:p>
        </p:txBody>
      </p:sp>
      <p:sp>
        <p:nvSpPr>
          <p:cNvPr id="1126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5417820"/>
            <a:ext cx="8183166" cy="990600"/>
          </a:xfrm>
        </p:spPr>
        <p:txBody>
          <a:bodyPr>
            <a:normAutofit/>
          </a:bodyPr>
          <a:lstStyle/>
          <a:p>
            <a:pPr marL="342900" indent="-342900" eaLnBrk="1" hangingPunct="1"/>
            <a:r>
              <a:rPr lang="en-US" altLang="en-US" sz="3200" dirty="0"/>
              <a:t>Name the most likely causative agent</a:t>
            </a:r>
          </a:p>
          <a:p>
            <a:pPr marL="342900" indent="-342900" eaLnBrk="1" hangingPunct="1"/>
            <a:endParaRPr lang="en-US" altLang="en-US" dirty="0"/>
          </a:p>
          <a:p>
            <a:pPr marL="342900" indent="-342900" eaLnBrk="1" hangingPunct="1">
              <a:buFont typeface="Arial" charset="0"/>
              <a:buAutoNum type="alphaLcPeriod"/>
            </a:pPr>
            <a:endParaRPr lang="en-US" altLang="en-US" dirty="0"/>
          </a:p>
          <a:p>
            <a:pPr marL="342900" indent="-342900" eaLnBrk="1" hangingPunct="1">
              <a:buFont typeface="Arial" charset="0"/>
              <a:buAutoNum type="alphaLcPeriod"/>
            </a:pPr>
            <a:endParaRPr lang="en-US" altLang="en-US" dirty="0"/>
          </a:p>
          <a:p>
            <a:pPr marL="342900" indent="-342900" eaLnBrk="1" hangingPunct="1">
              <a:buFont typeface="Arial" charset="0"/>
              <a:buAutoNum type="alphaLcPeriod"/>
            </a:pPr>
            <a:endParaRPr lang="en-US" altLang="en-US" dirty="0"/>
          </a:p>
        </p:txBody>
      </p:sp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0" y="255657"/>
            <a:ext cx="1028700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4000" b="1" dirty="0">
                <a:latin typeface="+mj-lt"/>
                <a:cs typeface="Arial" pitchFamily="34" charset="0"/>
              </a:rPr>
              <a:t>Q.4</a:t>
            </a:r>
          </a:p>
        </p:txBody>
      </p:sp>
      <p:pic>
        <p:nvPicPr>
          <p:cNvPr id="11269" name="Picture 2" descr="C:\Users\Dr. F.M Mweni\Desktop\MICRO\LECTURES\Pictures_Bacteriology\C tetan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lum bright="10000" contrast="-10000"/>
          </a:blip>
          <a:srcRect l="32773" r="18779" b="41103"/>
          <a:stretch>
            <a:fillRect/>
          </a:stretch>
        </p:blipFill>
        <p:spPr>
          <a:xfrm>
            <a:off x="304800" y="1855857"/>
            <a:ext cx="3829105" cy="3561963"/>
          </a:xfrm>
        </p:spPr>
      </p:pic>
      <p:pic>
        <p:nvPicPr>
          <p:cNvPr id="6" name="Content Placeholder 3" descr="SoldierTetan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9111" y="1855857"/>
            <a:ext cx="4612244" cy="350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/>
          <a:lstStyle/>
          <a:p>
            <a:pPr eaLnBrk="1" hangingPunct="1"/>
            <a:r>
              <a:rPr lang="en-US" sz="4000" dirty="0"/>
              <a:t>Q. 5 </a:t>
            </a:r>
            <a:r>
              <a:rPr lang="en-US" dirty="0"/>
              <a:t> </a:t>
            </a:r>
            <a:r>
              <a:rPr lang="en-US" sz="3200" dirty="0"/>
              <a:t>Aerobic culture from a wound infection</a:t>
            </a:r>
          </a:p>
        </p:txBody>
      </p:sp>
      <p:sp>
        <p:nvSpPr>
          <p:cNvPr id="1536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5105400"/>
            <a:ext cx="8610600" cy="121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/>
              <a:t>Name the most likely organism causing wound infection</a:t>
            </a:r>
          </a:p>
          <a:p>
            <a:pPr marL="342900" indent="-342900" eaLnBrk="1" hangingPunct="1">
              <a:buFont typeface="Arial" charset="0"/>
              <a:buAutoNum type="alphaLcPeriod"/>
            </a:pPr>
            <a:endParaRPr lang="en-US" sz="2800" dirty="0"/>
          </a:p>
        </p:txBody>
      </p:sp>
      <p:pic>
        <p:nvPicPr>
          <p:cNvPr id="15365" name="Picture 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1" y="1219200"/>
            <a:ext cx="4471988" cy="3352800"/>
          </a:xfr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413074" y="1479217"/>
            <a:ext cx="2737454" cy="335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6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56673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Q.6</a:t>
            </a:r>
          </a:p>
        </p:txBody>
      </p:sp>
      <p:sp>
        <p:nvSpPr>
          <p:cNvPr id="24579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" y="4800600"/>
            <a:ext cx="8763000" cy="1600200"/>
          </a:xfrm>
        </p:spPr>
        <p:txBody>
          <a:bodyPr>
            <a:normAutofit/>
          </a:bodyPr>
          <a:lstStyle/>
          <a:p>
            <a:pPr marL="514350" indent="-514350">
              <a:defRPr/>
            </a:pPr>
            <a:r>
              <a:rPr lang="en-US" sz="3600" dirty="0">
                <a:cs typeface="Arial" pitchFamily="34" charset="0"/>
              </a:rPr>
              <a:t>Name one likely causative agent of the head lesion</a:t>
            </a:r>
          </a:p>
        </p:txBody>
      </p:sp>
      <p:pic>
        <p:nvPicPr>
          <p:cNvPr id="23556" name="Picture 2" descr="F:\cology exam images\tinea capitis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" r="1250"/>
          <a:stretch>
            <a:fillRect/>
          </a:stretch>
        </p:blipFill>
        <p:spPr>
          <a:xfrm>
            <a:off x="1774810" y="228599"/>
            <a:ext cx="4930790" cy="4438415"/>
          </a:xfrm>
          <a:noFill/>
        </p:spPr>
      </p:pic>
    </p:spTree>
  </p:cSld>
  <p:clrMapOvr>
    <a:masterClrMapping/>
  </p:clrMapOvr>
  <p:transition advClick="0" advTm="6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56673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Q.7</a:t>
            </a:r>
          </a:p>
        </p:txBody>
      </p:sp>
      <p:sp>
        <p:nvSpPr>
          <p:cNvPr id="24579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4343400"/>
            <a:ext cx="8382000" cy="1905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>
                <a:cs typeface="Arial" pitchFamily="34" charset="0"/>
              </a:rPr>
              <a:t>Name one fungal agent that the Wood lamp device can aid in the identification in a clinical mycology investigation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1483" y="304799"/>
            <a:ext cx="4653117" cy="4006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6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56673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Q.8</a:t>
            </a:r>
          </a:p>
        </p:txBody>
      </p:sp>
      <p:sp>
        <p:nvSpPr>
          <p:cNvPr id="24579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4495800"/>
            <a:ext cx="8610600" cy="17449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>
                <a:cs typeface="Arial" pitchFamily="34" charset="0"/>
              </a:rPr>
              <a:t>Name one bacterial agent that is commonly associated with Necrotizing fasciitis 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4461" y="-1"/>
            <a:ext cx="4330139" cy="438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6000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381</Words>
  <Application>Microsoft Office PowerPoint</Application>
  <PresentationFormat>On-screen Show (4:3)</PresentationFormat>
  <Paragraphs>78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MS PGothic</vt:lpstr>
      <vt:lpstr>Arial</vt:lpstr>
      <vt:lpstr>Calibri</vt:lpstr>
      <vt:lpstr>Times New Roman</vt:lpstr>
      <vt:lpstr>Office Theme</vt:lpstr>
      <vt:lpstr>PowerPoint Presentation</vt:lpstr>
      <vt:lpstr>Q. 1    Stuart Transport media used ante-natal   clinic for High Vaginal Swabs  </vt:lpstr>
      <vt:lpstr>Q. 2  A micrograph of a clinical presentation and PTA culture of a respiratory tract pathogen from a child on a selective medium</vt:lpstr>
      <vt:lpstr>Q.3</vt:lpstr>
      <vt:lpstr>Gram stain of a culture of a wound specimen and clinical manifestation of infection</vt:lpstr>
      <vt:lpstr>Q. 5  Aerobic culture from a wound infection</vt:lpstr>
      <vt:lpstr>Q.6</vt:lpstr>
      <vt:lpstr>Q.7</vt:lpstr>
      <vt:lpstr>Q.8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Moses Musyoki</dc:creator>
  <cp:lastModifiedBy>USER</cp:lastModifiedBy>
  <cp:revision>29</cp:revision>
  <dcterms:created xsi:type="dcterms:W3CDTF">2006-08-16T00:00:00Z</dcterms:created>
  <dcterms:modified xsi:type="dcterms:W3CDTF">2023-11-17T07:49:04Z</dcterms:modified>
</cp:coreProperties>
</file>