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av" ContentType="audio/x-wav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9" r:id="rId13"/>
    <p:sldId id="270" r:id="rId14"/>
    <p:sldId id="273" r:id="rId15"/>
    <p:sldId id="274" r:id="rId16"/>
    <p:sldId id="275" r:id="rId17"/>
    <p:sldId id="272" r:id="rId18"/>
    <p:sldId id="276" r:id="rId19"/>
    <p:sldId id="277" r:id="rId20"/>
    <p:sldId id="382" r:id="rId21"/>
    <p:sldId id="384" r:id="rId2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606"/>
  </p:normalViewPr>
  <p:slideViewPr>
    <p:cSldViewPr>
      <p:cViewPr varScale="1">
        <p:scale>
          <a:sx n="112" d="100"/>
          <a:sy n="112" d="100"/>
        </p:scale>
        <p:origin x="1640" y="1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K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D29167F-077A-4A4D-A001-0555D347B634}" type="datetimeFigureOut">
              <a:rPr lang="en-KE" smtClean="0"/>
              <a:t>21/10/2022</a:t>
            </a:fld>
            <a:endParaRPr lang="en-K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K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K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K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2B58E9E-46DC-7B44-A6C5-A9C437CA8AEF}" type="slidenum">
              <a:rPr lang="en-KE" smtClean="0"/>
              <a:t>‹#›</a:t>
            </a:fld>
            <a:endParaRPr lang="en-KE"/>
          </a:p>
        </p:txBody>
      </p:sp>
    </p:spTree>
    <p:extLst>
      <p:ext uri="{BB962C8B-B14F-4D97-AF65-F5344CB8AC3E}">
        <p14:creationId xmlns:p14="http://schemas.microsoft.com/office/powerpoint/2010/main" val="20595109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K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2B58E9E-46DC-7B44-A6C5-A9C437CA8AEF}" type="slidenum">
              <a:rPr lang="en-KE" smtClean="0"/>
              <a:t>10</a:t>
            </a:fld>
            <a:endParaRPr lang="en-KE"/>
          </a:p>
        </p:txBody>
      </p:sp>
    </p:spTree>
    <p:extLst>
      <p:ext uri="{BB962C8B-B14F-4D97-AF65-F5344CB8AC3E}">
        <p14:creationId xmlns:p14="http://schemas.microsoft.com/office/powerpoint/2010/main" val="2568633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10/21/22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10/21/22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10/21/22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10/21/22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10/21/22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10/21/22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10/21/22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10/21/22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10/21/22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10/21/22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10/21/22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10/21/22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9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679575"/>
          </a:xfrm>
        </p:spPr>
        <p:txBody>
          <a:bodyPr>
            <a:normAutofit fontScale="90000"/>
          </a:bodyPr>
          <a:lstStyle/>
          <a:p>
            <a:br>
              <a:rPr lang="en-US" dirty="0"/>
            </a:br>
            <a:r>
              <a:rPr lang="en-US" sz="4000" b="1" dirty="0"/>
              <a:t>AMREF INTERNATIONAL UNIVERSITY</a:t>
            </a:r>
            <a:br>
              <a:rPr lang="en-US" sz="4000" b="1" dirty="0"/>
            </a:br>
            <a:r>
              <a:rPr lang="en-US" sz="3600" b="1" dirty="0"/>
              <a:t>SCHOOL OF MEDICAL SCIENCES </a:t>
            </a:r>
            <a:br>
              <a:rPr lang="x-none" sz="3600" b="1"/>
            </a:br>
            <a:r>
              <a:rPr lang="en-US" sz="3600" b="1" dirty="0"/>
              <a:t>DEPT. OF NURSING AND MIDWIFERY SERVICES</a:t>
            </a:r>
            <a:br>
              <a:rPr lang="x-none" sz="4000" b="1"/>
            </a:br>
            <a:r>
              <a:rPr lang="en-GB" sz="4000" b="1" dirty="0"/>
              <a:t>BACHELOR OF SCIENCE MIDWIFERY: BSM 211</a:t>
            </a:r>
            <a:br>
              <a:rPr lang="en-GB" sz="4000" b="1" dirty="0"/>
            </a:br>
            <a:br>
              <a:rPr lang="en-KE" dirty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5486400"/>
            <a:ext cx="6400800" cy="1066800"/>
          </a:xfrm>
        </p:spPr>
        <p:txBody>
          <a:bodyPr>
            <a:normAutofit/>
          </a:bodyPr>
          <a:lstStyle/>
          <a:p>
            <a:r>
              <a:rPr lang="en-US" dirty="0"/>
              <a:t>PRACTICAL SPOT EXAM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4405C86-3E00-504A-A18C-E8E8EAFB1D58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0" y="152400"/>
            <a:ext cx="1249680" cy="88709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5A99F0-BCB1-4F3C-86D7-F6916EB12F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3722" y="1222647"/>
            <a:ext cx="7886700" cy="994172"/>
          </a:xfrm>
        </p:spPr>
        <p:txBody>
          <a:bodyPr>
            <a:normAutofit/>
          </a:bodyPr>
          <a:lstStyle/>
          <a:p>
            <a:r>
              <a:rPr lang="en-US" sz="2700" b="1" dirty="0"/>
              <a:t>Presentation following a parasitic infection is circled in this image</a:t>
            </a:r>
          </a:p>
        </p:txBody>
      </p:sp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4AAEFA99-6D3C-488C-8382-6D51ED49D98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193" y="2511478"/>
            <a:ext cx="3749042" cy="3096374"/>
          </a:xfr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0CA93B47-1970-4623-9BAF-B4E0672947A6}"/>
              </a:ext>
            </a:extLst>
          </p:cNvPr>
          <p:cNvSpPr txBox="1"/>
          <p:nvPr/>
        </p:nvSpPr>
        <p:spPr>
          <a:xfrm>
            <a:off x="3997235" y="3100797"/>
            <a:ext cx="4996543" cy="12944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85763" indent="-385763">
              <a:lnSpc>
                <a:spcPct val="200000"/>
              </a:lnSpc>
              <a:buFont typeface="+mj-lt"/>
              <a:buAutoNum type="arabicPeriod"/>
            </a:pPr>
            <a:r>
              <a:rPr lang="en-US" sz="2100" dirty="0"/>
              <a:t>Name the condition marked by the circle</a:t>
            </a:r>
          </a:p>
          <a:p>
            <a:pPr marL="385763" indent="-385763">
              <a:lnSpc>
                <a:spcPct val="200000"/>
              </a:lnSpc>
              <a:buFont typeface="+mj-lt"/>
              <a:buAutoNum type="arabicPeriod"/>
            </a:pPr>
            <a:r>
              <a:rPr lang="en-US" sz="2100" dirty="0"/>
              <a:t>How is this infection transmitted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637B16E-ED48-2E4D-B129-128BC1639AD1}"/>
              </a:ext>
            </a:extLst>
          </p:cNvPr>
          <p:cNvSpPr txBox="1"/>
          <p:nvPr/>
        </p:nvSpPr>
        <p:spPr>
          <a:xfrm>
            <a:off x="248193" y="228600"/>
            <a:ext cx="9637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KE" sz="3600" b="1" dirty="0"/>
              <a:t>Q. 9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BEC083C-3093-0945-900C-0BA13A8CF72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373788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E250D6-7CED-4FAB-9477-0350842C56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400" y="950850"/>
            <a:ext cx="8229600" cy="1143000"/>
          </a:xfrm>
        </p:spPr>
        <p:txBody>
          <a:bodyPr>
            <a:normAutofit/>
          </a:bodyPr>
          <a:lstStyle/>
          <a:p>
            <a:r>
              <a:rPr lang="en-US" sz="2700" b="1" dirty="0"/>
              <a:t>Microscopic examination of a thin Giemsa-stained blood smear from a febrile patient reveals the following: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5224282B-FA90-4103-A2EE-84CC6C0E804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650" y="2319763"/>
            <a:ext cx="3015887" cy="3015887"/>
          </a:xfr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7FB65947-AB7B-44D1-A848-575200EDD168}"/>
              </a:ext>
            </a:extLst>
          </p:cNvPr>
          <p:cNvSpPr txBox="1"/>
          <p:nvPr/>
        </p:nvSpPr>
        <p:spPr>
          <a:xfrm>
            <a:off x="3962400" y="2627377"/>
            <a:ext cx="4683035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85763" indent="-385763">
              <a:spcBef>
                <a:spcPts val="900"/>
              </a:spcBef>
              <a:spcAft>
                <a:spcPts val="900"/>
              </a:spcAft>
              <a:buFont typeface="+mj-lt"/>
              <a:buAutoNum type="arabicPeriod"/>
            </a:pPr>
            <a:r>
              <a:rPr lang="en-US" sz="2100" dirty="0"/>
              <a:t>What is your diagnosis?</a:t>
            </a:r>
          </a:p>
          <a:p>
            <a:pPr marL="385763" indent="-385763">
              <a:spcBef>
                <a:spcPts val="900"/>
              </a:spcBef>
              <a:spcAft>
                <a:spcPts val="900"/>
              </a:spcAft>
              <a:buFont typeface="+mj-lt"/>
              <a:buAutoNum type="arabicPeriod"/>
            </a:pPr>
            <a:r>
              <a:rPr lang="en-US" sz="2100" dirty="0"/>
              <a:t>How could  this infection have been acquired?</a:t>
            </a:r>
          </a:p>
          <a:p>
            <a:pPr marL="385763" indent="-385763">
              <a:spcBef>
                <a:spcPts val="900"/>
              </a:spcBef>
              <a:spcAft>
                <a:spcPts val="900"/>
              </a:spcAft>
              <a:buFont typeface="+mj-lt"/>
              <a:buAutoNum type="arabicPeriod"/>
            </a:pPr>
            <a:endParaRPr lang="en-US" sz="2100" dirty="0"/>
          </a:p>
          <a:p>
            <a:pPr marL="257175" indent="-257175">
              <a:spcBef>
                <a:spcPts val="900"/>
              </a:spcBef>
              <a:spcAft>
                <a:spcPts val="900"/>
              </a:spcAft>
              <a:buFont typeface="+mj-lt"/>
              <a:buAutoNum type="alphaUcPeriod"/>
            </a:pPr>
            <a:endParaRPr lang="en-US" sz="210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A08AD46-7ACA-5344-985A-5D3FFF264E4A}"/>
              </a:ext>
            </a:extLst>
          </p:cNvPr>
          <p:cNvSpPr txBox="1"/>
          <p:nvPr/>
        </p:nvSpPr>
        <p:spPr>
          <a:xfrm>
            <a:off x="381000" y="191562"/>
            <a:ext cx="119776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KE" sz="3600" b="1" dirty="0"/>
              <a:t>Q. 10</a:t>
            </a:r>
          </a:p>
        </p:txBody>
      </p:sp>
    </p:spTree>
    <p:extLst>
      <p:ext uri="{BB962C8B-B14F-4D97-AF65-F5344CB8AC3E}">
        <p14:creationId xmlns:p14="http://schemas.microsoft.com/office/powerpoint/2010/main" val="406375978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CE089B98-2E35-2442-8EE8-BD733869570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1257" y="1221088"/>
            <a:ext cx="8352064" cy="24237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68580" tIns="0" rIns="68580" bIns="0" numCol="1" anchor="ctr" anchorCtr="0" compatLnSpc="1">
            <a:prstTxWarp prst="textNoShape">
              <a:avLst/>
            </a:prstTxWarp>
            <a:spAutoFit/>
          </a:bodyPr>
          <a:lstStyle/>
          <a:p>
            <a:pPr defTabSz="6858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KE" altLang="en-KE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Gram stain and culture results of an organism isolated from CSF sample of a newborn</a:t>
            </a:r>
            <a:endParaRPr lang="en-KE" altLang="en-KE" dirty="0"/>
          </a:p>
          <a:p>
            <a:pPr defTabSz="6858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KE" altLang="en-KE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KE" altLang="en-KE" dirty="0">
              <a:latin typeface="Arial" panose="020B0604020202020204" pitchFamily="34" charset="0"/>
            </a:endParaRPr>
          </a:p>
          <a:p>
            <a:pPr marL="342900" indent="-342900" defTabSz="685800" eaLnBrk="0" fontAlgn="base" hangingPunct="0">
              <a:spcBef>
                <a:spcPct val="0"/>
              </a:spcBef>
              <a:spcAft>
                <a:spcPct val="0"/>
              </a:spcAft>
              <a:buAutoNum type="alphaLcPeriod"/>
            </a:pPr>
            <a:r>
              <a:rPr lang="en-KE" altLang="en-KE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Identify the Gram staining reaction on the bacteria</a:t>
            </a:r>
          </a:p>
          <a:p>
            <a:pPr marL="342900" indent="-342900" defTabSz="685800" eaLnBrk="0" fontAlgn="base" hangingPunct="0">
              <a:spcBef>
                <a:spcPct val="0"/>
              </a:spcBef>
              <a:spcAft>
                <a:spcPct val="0"/>
              </a:spcAft>
              <a:buAutoNum type="alphaLcPeriod"/>
            </a:pPr>
            <a:endParaRPr lang="en-KE" altLang="en-KE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defTabSz="685800" eaLnBrk="0" fontAlgn="base" hangingPunct="0">
              <a:spcBef>
                <a:spcPct val="0"/>
              </a:spcBef>
              <a:spcAft>
                <a:spcPct val="0"/>
              </a:spcAft>
              <a:buAutoNum type="alphaLcPeriod"/>
            </a:pPr>
            <a:r>
              <a:rPr lang="en-KE" altLang="en-KE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Name the most likely bacterial pathogen under investigation</a:t>
            </a:r>
          </a:p>
          <a:p>
            <a:pPr marL="342900" indent="-342900" defTabSz="685800" eaLnBrk="0" fontAlgn="base" hangingPunct="0">
              <a:spcBef>
                <a:spcPct val="0"/>
              </a:spcBef>
              <a:spcAft>
                <a:spcPct val="0"/>
              </a:spcAft>
              <a:buAutoNum type="alphaLcPeriod"/>
            </a:pPr>
            <a:endParaRPr lang="en-KE" altLang="en-KE" dirty="0"/>
          </a:p>
          <a:p>
            <a:pPr defTabSz="6858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KE" altLang="en-KE" i="1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defTabSz="6858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KE" altLang="en-KE" sz="1350" dirty="0">
              <a:latin typeface="Arial" panose="020B0604020202020204" pitchFamily="34" charset="0"/>
            </a:endParaRPr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5F0FA784-6336-5343-993D-8175E6ED974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0" y="3783327"/>
            <a:ext cx="5435638" cy="23341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114D648D-6DD2-454C-B70A-3E93BD5D84E0}"/>
              </a:ext>
            </a:extLst>
          </p:cNvPr>
          <p:cNvSpPr txBox="1"/>
          <p:nvPr/>
        </p:nvSpPr>
        <p:spPr>
          <a:xfrm>
            <a:off x="381000" y="381000"/>
            <a:ext cx="119776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KE" sz="3600" b="1" dirty="0"/>
              <a:t>Q. 11</a:t>
            </a:r>
          </a:p>
        </p:txBody>
      </p:sp>
    </p:spTree>
    <p:extLst>
      <p:ext uri="{BB962C8B-B14F-4D97-AF65-F5344CB8AC3E}">
        <p14:creationId xmlns:p14="http://schemas.microsoft.com/office/powerpoint/2010/main" val="253420529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4B0FCAB4-D427-CC49-92FE-8448E90A724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8600" y="1089757"/>
            <a:ext cx="8686799" cy="28777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68580" tIns="0" rIns="68580" bIns="0" numCol="1" anchor="ctr" anchorCtr="0" compatLnSpc="1">
            <a:prstTxWarp prst="textNoShape">
              <a:avLst/>
            </a:prstTxWarp>
            <a:spAutoFit/>
          </a:bodyPr>
          <a:lstStyle/>
          <a:p>
            <a:pPr defTabSz="6858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KE" altLang="en-KE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Gram stain and culture results of an organism isolated from urine sample of a pregnant mother attending antenatal clinic. Patient presented with vaginal soreness and discharge with cottage-cheese appearance</a:t>
            </a:r>
          </a:p>
          <a:p>
            <a:pPr defTabSz="6858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KE" altLang="en-KE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          </a:t>
            </a:r>
            <a:endParaRPr lang="en-KE" altLang="en-KE" sz="2000" dirty="0"/>
          </a:p>
          <a:p>
            <a:pPr marL="342900" indent="-342900" defTabSz="685800" eaLnBrk="0" fontAlgn="base" hangingPunct="0">
              <a:spcBef>
                <a:spcPct val="0"/>
              </a:spcBef>
              <a:spcAft>
                <a:spcPct val="0"/>
              </a:spcAft>
              <a:buAutoNum type="alphaLcPeriod"/>
            </a:pPr>
            <a:r>
              <a:rPr lang="en-KE" altLang="en-KE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Name the most likely organism under investigation</a:t>
            </a:r>
          </a:p>
          <a:p>
            <a:pPr marL="342900" indent="-342900" defTabSz="685800" eaLnBrk="0" fontAlgn="base" hangingPunct="0">
              <a:spcBef>
                <a:spcPct val="0"/>
              </a:spcBef>
              <a:spcAft>
                <a:spcPct val="0"/>
              </a:spcAft>
              <a:buAutoNum type="alphaLcPeriod"/>
            </a:pPr>
            <a:endParaRPr lang="en-KE" altLang="en-KE" sz="20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defTabSz="685800" eaLnBrk="0" fontAlgn="base" hangingPunct="0">
              <a:spcBef>
                <a:spcPct val="0"/>
              </a:spcBef>
              <a:spcAft>
                <a:spcPct val="0"/>
              </a:spcAft>
              <a:buAutoNum type="alphaLcPeriod"/>
            </a:pPr>
            <a:r>
              <a:rPr lang="en-KE" altLang="en-KE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Mention an agent for treatment</a:t>
            </a:r>
            <a:endParaRPr lang="en-KE" altLang="en-KE" sz="2000" dirty="0"/>
          </a:p>
          <a:p>
            <a:pPr defTabSz="6858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KE" altLang="en-KE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endParaRPr lang="en-KE" altLang="en-KE" sz="2000" dirty="0"/>
          </a:p>
          <a:p>
            <a:pPr defTabSz="685800" eaLnBrk="0" fontAlgn="base" hangingPunct="0">
              <a:spcBef>
                <a:spcPct val="0"/>
              </a:spcBef>
              <a:spcAft>
                <a:spcPct val="0"/>
              </a:spcAft>
            </a:pPr>
            <a:br>
              <a:rPr lang="en-KE" altLang="en-KE" sz="1350" dirty="0">
                <a:latin typeface="Arial" panose="020B0604020202020204" pitchFamily="34" charset="0"/>
              </a:rPr>
            </a:br>
            <a:endParaRPr lang="en-KE" altLang="en-KE" sz="1350" dirty="0">
              <a:latin typeface="Arial" panose="020B0604020202020204" pitchFamily="34" charset="0"/>
            </a:endParaRPr>
          </a:p>
        </p:txBody>
      </p:sp>
      <p:pic>
        <p:nvPicPr>
          <p:cNvPr id="4098" name="Picture 2">
            <a:extLst>
              <a:ext uri="{FF2B5EF4-FFF2-40B4-BE49-F238E27FC236}">
                <a16:creationId xmlns:a16="http://schemas.microsoft.com/office/drawing/2014/main" id="{9C3F6FFB-231A-B743-A610-5B4F01C944A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05865" y="3657600"/>
            <a:ext cx="5993307" cy="29891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C28583B3-DCA7-EC4D-9987-3CCFF448EA1A}"/>
              </a:ext>
            </a:extLst>
          </p:cNvPr>
          <p:cNvSpPr txBox="1"/>
          <p:nvPr/>
        </p:nvSpPr>
        <p:spPr>
          <a:xfrm>
            <a:off x="533400" y="211218"/>
            <a:ext cx="119776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KE" sz="3600" b="1" dirty="0"/>
              <a:t>Q. 12</a:t>
            </a:r>
          </a:p>
        </p:txBody>
      </p:sp>
    </p:spTree>
    <p:extLst>
      <p:ext uri="{BB962C8B-B14F-4D97-AF65-F5344CB8AC3E}">
        <p14:creationId xmlns:p14="http://schemas.microsoft.com/office/powerpoint/2010/main" val="332967073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>
            <a:extLst>
              <a:ext uri="{FF2B5EF4-FFF2-40B4-BE49-F238E27FC236}">
                <a16:creationId xmlns:a16="http://schemas.microsoft.com/office/drawing/2014/main" id="{273858E6-1F34-B543-BEEA-B8031DB8299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1000" y="1521768"/>
            <a:ext cx="8458200" cy="19159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pPr defTabSz="6858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KE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 Quality control item used in infection control procedures. </a:t>
            </a:r>
          </a:p>
          <a:p>
            <a:pPr defTabSz="6858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KE" sz="24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indent="-342900" defTabSz="685800" eaLnBrk="0" fontAlgn="base" hangingPunct="0">
              <a:spcBef>
                <a:spcPct val="0"/>
              </a:spcBef>
              <a:spcAft>
                <a:spcPct val="0"/>
              </a:spcAft>
              <a:buAutoNum type="alphaLcPeriod"/>
            </a:pPr>
            <a:r>
              <a:rPr lang="en-US" altLang="en-KE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Name the process where it is used</a:t>
            </a:r>
          </a:p>
          <a:p>
            <a:pPr marL="342900" indent="-342900" defTabSz="685800" eaLnBrk="0" fontAlgn="base" hangingPunct="0">
              <a:spcBef>
                <a:spcPct val="0"/>
              </a:spcBef>
              <a:spcAft>
                <a:spcPct val="0"/>
              </a:spcAft>
              <a:buAutoNum type="alphaLcPeriod"/>
            </a:pPr>
            <a:endParaRPr lang="en-US" altLang="en-KE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defTabSz="685800" eaLnBrk="0" fontAlgn="base" hangingPunct="0">
              <a:spcBef>
                <a:spcPct val="0"/>
              </a:spcBef>
              <a:spcAft>
                <a:spcPct val="0"/>
              </a:spcAft>
              <a:buAutoNum type="alphaLcPeriod"/>
            </a:pPr>
            <a:r>
              <a:rPr lang="en-US" altLang="en-KE" sz="2400" dirty="0">
                <a:latin typeface="Arial" panose="020B0604020202020204" pitchFamily="34" charset="0"/>
                <a:cs typeface="Arial" panose="020B0604020202020204" pitchFamily="34" charset="0"/>
              </a:rPr>
              <a:t>Identify the item</a:t>
            </a:r>
          </a:p>
        </p:txBody>
      </p:sp>
      <p:pic>
        <p:nvPicPr>
          <p:cNvPr id="8193" name="Picture 3">
            <a:extLst>
              <a:ext uri="{FF2B5EF4-FFF2-40B4-BE49-F238E27FC236}">
                <a16:creationId xmlns:a16="http://schemas.microsoft.com/office/drawing/2014/main" id="{80CD0857-371E-6943-91E2-112A4AEEBDE2}"/>
              </a:ext>
            </a:extLst>
          </p:cNvPr>
          <p:cNvPicPr>
            <a:picLocks noGrp="1"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544" b="25345"/>
          <a:stretch>
            <a:fillRect/>
          </a:stretch>
        </p:blipFill>
        <p:spPr bwMode="auto">
          <a:xfrm>
            <a:off x="2334003" y="4267200"/>
            <a:ext cx="5085593" cy="17260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7441476C-B9B8-0241-87CA-FDDD26296DBA}"/>
              </a:ext>
            </a:extLst>
          </p:cNvPr>
          <p:cNvSpPr txBox="1"/>
          <p:nvPr/>
        </p:nvSpPr>
        <p:spPr>
          <a:xfrm>
            <a:off x="381000" y="304800"/>
            <a:ext cx="119776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KE" sz="3600" b="1" dirty="0"/>
              <a:t>Q. 13</a:t>
            </a:r>
          </a:p>
        </p:txBody>
      </p:sp>
    </p:spTree>
    <p:extLst>
      <p:ext uri="{BB962C8B-B14F-4D97-AF65-F5344CB8AC3E}">
        <p14:creationId xmlns:p14="http://schemas.microsoft.com/office/powerpoint/2010/main" val="175178850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>
            <a:extLst>
              <a:ext uri="{FF2B5EF4-FFF2-40B4-BE49-F238E27FC236}">
                <a16:creationId xmlns:a16="http://schemas.microsoft.com/office/drawing/2014/main" id="{0956CF3D-2210-8349-A40F-99E0905556E1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8600" y="990368"/>
            <a:ext cx="8297636" cy="21236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pPr defTabSz="6858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KE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 screening test used in an ante-natal clinic </a:t>
            </a:r>
          </a:p>
          <a:p>
            <a:pPr defTabSz="6858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KE" sz="24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indent="-342900" defTabSz="685800" eaLnBrk="0" fontAlgn="base" hangingPunct="0">
              <a:spcBef>
                <a:spcPct val="0"/>
              </a:spcBef>
              <a:spcAft>
                <a:spcPct val="0"/>
              </a:spcAft>
              <a:buAutoNum type="alphaLcPeriod"/>
            </a:pPr>
            <a:r>
              <a:rPr lang="en-US" altLang="en-KE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Name the disease under investigation</a:t>
            </a:r>
          </a:p>
          <a:p>
            <a:pPr marL="342900" indent="-342900" defTabSz="685800" eaLnBrk="0" fontAlgn="base" hangingPunct="0">
              <a:spcBef>
                <a:spcPct val="0"/>
              </a:spcBef>
              <a:spcAft>
                <a:spcPct val="0"/>
              </a:spcAft>
              <a:buAutoNum type="alphaLcPeriod"/>
            </a:pPr>
            <a:endParaRPr lang="en-US" altLang="en-KE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defTabSz="685800" eaLnBrk="0" fontAlgn="base" hangingPunct="0">
              <a:spcBef>
                <a:spcPct val="0"/>
              </a:spcBef>
              <a:spcAft>
                <a:spcPct val="0"/>
              </a:spcAft>
              <a:buAutoNum type="alphaLcPeriod"/>
            </a:pPr>
            <a:r>
              <a:rPr lang="en-US" altLang="en-KE" sz="2400" dirty="0">
                <a:latin typeface="Arial" panose="020B0604020202020204" pitchFamily="34" charset="0"/>
                <a:cs typeface="Arial" panose="020B0604020202020204" pitchFamily="34" charset="0"/>
              </a:rPr>
              <a:t>Name the causative agent</a:t>
            </a:r>
          </a:p>
          <a:p>
            <a:pPr defTabSz="6858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KE" sz="1350" dirty="0">
              <a:latin typeface="Arial" panose="020B0604020202020204" pitchFamily="34" charset="0"/>
            </a:endParaRPr>
          </a:p>
        </p:txBody>
      </p:sp>
      <p:pic>
        <p:nvPicPr>
          <p:cNvPr id="9217" name="Picture 2">
            <a:extLst>
              <a:ext uri="{FF2B5EF4-FFF2-40B4-BE49-F238E27FC236}">
                <a16:creationId xmlns:a16="http://schemas.microsoft.com/office/drawing/2014/main" id="{1D03D568-4256-F942-97CD-15B8466A821C}"/>
              </a:ext>
            </a:extLst>
          </p:cNvPr>
          <p:cNvPicPr>
            <a:picLocks noGrp="1"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80" t="6944" r="2380"/>
          <a:stretch>
            <a:fillRect/>
          </a:stretch>
        </p:blipFill>
        <p:spPr bwMode="auto">
          <a:xfrm>
            <a:off x="3429000" y="4237167"/>
            <a:ext cx="3127775" cy="2196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7218AB63-0685-7D45-8AA2-955A74D87BB6}"/>
              </a:ext>
            </a:extLst>
          </p:cNvPr>
          <p:cNvSpPr txBox="1"/>
          <p:nvPr/>
        </p:nvSpPr>
        <p:spPr>
          <a:xfrm>
            <a:off x="2801192" y="3867835"/>
            <a:ext cx="4754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en-KE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Rapid Plasma </a:t>
            </a:r>
            <a:r>
              <a:rPr lang="en-US" altLang="en-KE" b="1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Reagin</a:t>
            </a:r>
            <a:r>
              <a:rPr lang="en-US" altLang="en-KE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Serological test set</a:t>
            </a:r>
            <a:r>
              <a:rPr lang="en-US" altLang="en-KE" sz="135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en-KE" sz="135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ADC3A65-B444-5949-BCAD-B9666EA1873D}"/>
              </a:ext>
            </a:extLst>
          </p:cNvPr>
          <p:cNvSpPr txBox="1"/>
          <p:nvPr/>
        </p:nvSpPr>
        <p:spPr>
          <a:xfrm flipH="1">
            <a:off x="535577" y="304800"/>
            <a:ext cx="159802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KE" sz="2400" b="1" dirty="0"/>
              <a:t>Q. 14</a:t>
            </a:r>
          </a:p>
        </p:txBody>
      </p:sp>
    </p:spTree>
    <p:extLst>
      <p:ext uri="{BB962C8B-B14F-4D97-AF65-F5344CB8AC3E}">
        <p14:creationId xmlns:p14="http://schemas.microsoft.com/office/powerpoint/2010/main" val="123784233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9341234-6856-254F-9555-8F13D0EA378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9036" y="1491683"/>
            <a:ext cx="8466364" cy="326350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KE" b="1" dirty="0"/>
              <a:t>Q. 15</a:t>
            </a:r>
          </a:p>
          <a:p>
            <a:pPr marL="0" indent="0">
              <a:buNone/>
            </a:pPr>
            <a:r>
              <a:rPr lang="en-KE" dirty="0"/>
              <a:t>Mention 2 Clinical manifestations of gonorrhoea in women</a:t>
            </a:r>
          </a:p>
          <a:p>
            <a:pPr marL="0" indent="0">
              <a:buNone/>
            </a:pPr>
            <a:r>
              <a:rPr lang="en-KE" dirty="0"/>
              <a:t>a.</a:t>
            </a:r>
          </a:p>
          <a:p>
            <a:pPr marL="0" indent="0">
              <a:buNone/>
            </a:pPr>
            <a:r>
              <a:rPr lang="en-KE" dirty="0"/>
              <a:t>b.</a:t>
            </a:r>
          </a:p>
          <a:p>
            <a:pPr marL="0" indent="0">
              <a:buNone/>
            </a:pPr>
            <a:endParaRPr lang="en-KE" dirty="0"/>
          </a:p>
        </p:txBody>
      </p:sp>
    </p:spTree>
    <p:extLst>
      <p:ext uri="{BB962C8B-B14F-4D97-AF65-F5344CB8AC3E}">
        <p14:creationId xmlns:p14="http://schemas.microsoft.com/office/powerpoint/2010/main" val="313629825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>
            <a:extLst>
              <a:ext uri="{FF2B5EF4-FFF2-40B4-BE49-F238E27FC236}">
                <a16:creationId xmlns:a16="http://schemas.microsoft.com/office/drawing/2014/main" id="{1EC808C5-4E5F-1748-B49A-D348164371B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8140" y="990600"/>
            <a:ext cx="8534400" cy="28623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pPr defTabSz="6858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KE" sz="15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KE" sz="24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Photograph and Gram stain of an eye discharge from a 5-week-old baby.</a:t>
            </a:r>
          </a:p>
          <a:p>
            <a:pPr defTabSz="6858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KE" sz="2400" dirty="0">
              <a:solidFill>
                <a:srgbClr val="000000"/>
              </a:solidFill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defTabSz="6858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KE" sz="24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a. Name the most likely causative organism</a:t>
            </a:r>
          </a:p>
          <a:p>
            <a:pPr defTabSz="6858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KE" sz="2400" dirty="0">
              <a:solidFill>
                <a:srgbClr val="000000"/>
              </a:solidFill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 defTabSz="6858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KE" sz="2400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b. Mention one agent used at birth to prevent the progression of infection.</a:t>
            </a:r>
            <a:endParaRPr lang="en-US" altLang="en-KE" sz="2400" dirty="0">
              <a:latin typeface="Arial" panose="020B0604020202020204" pitchFamily="34" charset="0"/>
            </a:endParaRPr>
          </a:p>
          <a:p>
            <a:pPr defTabSz="6858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KE" sz="1350" dirty="0">
              <a:latin typeface="Arial" panose="020B0604020202020204" pitchFamily="34" charset="0"/>
            </a:endParaRPr>
          </a:p>
        </p:txBody>
      </p:sp>
      <p:pic>
        <p:nvPicPr>
          <p:cNvPr id="6" name="Picture 2">
            <a:extLst>
              <a:ext uri="{FF2B5EF4-FFF2-40B4-BE49-F238E27FC236}">
                <a16:creationId xmlns:a16="http://schemas.microsoft.com/office/drawing/2014/main" id="{CDD618C8-7E02-FC4B-9317-B9F7A514BC6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/>
          <a:srcRect l="5160" t="17366" r="4102" b="5001"/>
          <a:stretch/>
        </p:blipFill>
        <p:spPr bwMode="auto">
          <a:xfrm>
            <a:off x="2286000" y="4146040"/>
            <a:ext cx="3174632" cy="20370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2" descr="2108">
            <a:extLst>
              <a:ext uri="{FF2B5EF4-FFF2-40B4-BE49-F238E27FC236}">
                <a16:creationId xmlns:a16="http://schemas.microsoft.com/office/drawing/2014/main" id="{C7074721-53E8-E443-970C-D7559618BD5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print"/>
          <a:srcRect l="9405" t="8079" r="9166" b="8079"/>
          <a:stretch/>
        </p:blipFill>
        <p:spPr bwMode="auto">
          <a:xfrm>
            <a:off x="5715000" y="4165090"/>
            <a:ext cx="2833007" cy="21877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B2B2E7C9-1786-C843-81B7-EC945B87FBBC}"/>
              </a:ext>
            </a:extLst>
          </p:cNvPr>
          <p:cNvSpPr txBox="1"/>
          <p:nvPr/>
        </p:nvSpPr>
        <p:spPr>
          <a:xfrm>
            <a:off x="350520" y="237292"/>
            <a:ext cx="85792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KE" sz="2400" b="1" dirty="0"/>
              <a:t>Q. 16</a:t>
            </a:r>
          </a:p>
        </p:txBody>
      </p:sp>
    </p:spTree>
    <p:extLst>
      <p:ext uri="{BB962C8B-B14F-4D97-AF65-F5344CB8AC3E}">
        <p14:creationId xmlns:p14="http://schemas.microsoft.com/office/powerpoint/2010/main" val="110498714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>
            <a:extLst>
              <a:ext uri="{FF2B5EF4-FFF2-40B4-BE49-F238E27FC236}">
                <a16:creationId xmlns:a16="http://schemas.microsoft.com/office/drawing/2014/main" id="{AD3C7977-C4E0-B846-B935-BCAD7A052F6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257800" y="3581400"/>
            <a:ext cx="3518807" cy="3021015"/>
          </a:xfrm>
          <a:prstGeom prst="rect">
            <a:avLst/>
          </a:prstGeom>
          <a:noFill/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9C4170A0-DA54-0644-8675-4F48C2CEE8C4}"/>
              </a:ext>
            </a:extLst>
          </p:cNvPr>
          <p:cNvSpPr txBox="1"/>
          <p:nvPr/>
        </p:nvSpPr>
        <p:spPr>
          <a:xfrm>
            <a:off x="228600" y="1143000"/>
            <a:ext cx="8571577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KE" sz="2400" dirty="0">
                <a:latin typeface="Arial" panose="020B0604020202020204" pitchFamily="34" charset="0"/>
                <a:cs typeface="Arial" panose="020B0604020202020204" pitchFamily="34" charset="0"/>
              </a:rPr>
              <a:t>Dark field microscopy of specimen from genital ulcer 10 days </a:t>
            </a:r>
          </a:p>
          <a:p>
            <a:r>
              <a:rPr lang="en-KE" sz="2400" dirty="0">
                <a:latin typeface="Arial" panose="020B0604020202020204" pitchFamily="34" charset="0"/>
                <a:cs typeface="Arial" panose="020B0604020202020204" pitchFamily="34" charset="0"/>
              </a:rPr>
              <a:t>after unprotected sexual intercourse</a:t>
            </a:r>
          </a:p>
          <a:p>
            <a:endParaRPr lang="en-KE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AutoNum type="alphaLcPeriod"/>
            </a:pPr>
            <a:r>
              <a:rPr lang="en-KE" sz="2400" dirty="0">
                <a:latin typeface="Arial" panose="020B0604020202020204" pitchFamily="34" charset="0"/>
                <a:cs typeface="Arial" panose="020B0604020202020204" pitchFamily="34" charset="0"/>
              </a:rPr>
              <a:t>Name the most likely bacterial agent seen </a:t>
            </a:r>
          </a:p>
          <a:p>
            <a:pPr marL="342900" indent="-342900">
              <a:buAutoNum type="alphaLcPeriod"/>
            </a:pPr>
            <a:endParaRPr lang="en-KE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AutoNum type="alphaLcPeriod"/>
            </a:pPr>
            <a:r>
              <a:rPr lang="en-KE" sz="2400" dirty="0">
                <a:latin typeface="Arial" panose="020B0604020202020204" pitchFamily="34" charset="0"/>
                <a:cs typeface="Arial" panose="020B0604020202020204" pitchFamily="34" charset="0"/>
              </a:rPr>
              <a:t>Name the associated disease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68B603E-CB40-714E-8105-4D971FE2D4B3}"/>
              </a:ext>
            </a:extLst>
          </p:cNvPr>
          <p:cNvSpPr txBox="1"/>
          <p:nvPr/>
        </p:nvSpPr>
        <p:spPr>
          <a:xfrm>
            <a:off x="304800" y="228600"/>
            <a:ext cx="9749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KE" sz="2800" b="1" dirty="0"/>
              <a:t>Q. 17</a:t>
            </a:r>
          </a:p>
        </p:txBody>
      </p:sp>
    </p:spTree>
    <p:extLst>
      <p:ext uri="{BB962C8B-B14F-4D97-AF65-F5344CB8AC3E}">
        <p14:creationId xmlns:p14="http://schemas.microsoft.com/office/powerpoint/2010/main" val="350528241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>
            <a:extLst>
              <a:ext uri="{FF2B5EF4-FFF2-40B4-BE49-F238E27FC236}">
                <a16:creationId xmlns:a16="http://schemas.microsoft.com/office/drawing/2014/main" id="{C3D4291C-7D74-024D-9C80-BE1ECE700F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8600" y="1101329"/>
            <a:ext cx="6523435" cy="472678"/>
          </a:xfrm>
        </p:spPr>
        <p:txBody>
          <a:bodyPr rtlCol="0">
            <a:normAutofit fontScale="90000"/>
          </a:bodyPr>
          <a:lstStyle/>
          <a:p>
            <a:pPr>
              <a:defRPr/>
            </a:pPr>
            <a:r>
              <a:rPr lang="en-US" altLang="en-US" sz="3000" dirty="0">
                <a:latin typeface="+mn-lt"/>
              </a:rPr>
              <a:t>Q. 18 </a:t>
            </a:r>
            <a:r>
              <a:rPr lang="en-US" altLang="en-US" sz="3000" dirty="0"/>
              <a:t>               Genital ulcer disease </a:t>
            </a:r>
            <a:endParaRPr lang="en-US" altLang="en-US" sz="3000" dirty="0">
              <a:solidFill>
                <a:srgbClr val="FF0000"/>
              </a:solidFill>
            </a:endParaRPr>
          </a:p>
        </p:txBody>
      </p:sp>
      <p:sp>
        <p:nvSpPr>
          <p:cNvPr id="32770" name="Text Placeholder 3">
            <a:extLst>
              <a:ext uri="{FF2B5EF4-FFF2-40B4-BE49-F238E27FC236}">
                <a16:creationId xmlns:a16="http://schemas.microsoft.com/office/drawing/2014/main" id="{2EAEAEEF-F760-CB43-A78E-7A976BEBCDD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543050" y="4318397"/>
            <a:ext cx="6763941" cy="1422797"/>
          </a:xfrm>
        </p:spPr>
        <p:txBody>
          <a:bodyPr rtlCol="0">
            <a:normAutofit fontScale="92500" lnSpcReduction="10000"/>
          </a:bodyPr>
          <a:lstStyle/>
          <a:p>
            <a:pPr>
              <a:defRPr/>
            </a:pPr>
            <a:r>
              <a:rPr lang="en-US" altLang="en-US" sz="3000" dirty="0"/>
              <a:t>Mention two bacterial causative agents</a:t>
            </a:r>
          </a:p>
          <a:p>
            <a:pPr>
              <a:defRPr/>
            </a:pPr>
            <a:r>
              <a:rPr lang="en-US" altLang="en-US" sz="3000" dirty="0"/>
              <a:t>a. </a:t>
            </a:r>
          </a:p>
          <a:p>
            <a:pPr>
              <a:defRPr/>
            </a:pPr>
            <a:r>
              <a:rPr lang="en-US" altLang="en-US" sz="3000" dirty="0"/>
              <a:t>b. </a:t>
            </a: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1DA88869-398A-2048-943E-3EEEC9598F32}"/>
              </a:ext>
            </a:extLst>
          </p:cNvPr>
          <p:cNvSpPr/>
          <p:nvPr/>
        </p:nvSpPr>
        <p:spPr>
          <a:xfrm>
            <a:off x="3815954" y="3626644"/>
            <a:ext cx="257175" cy="257175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350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29A4C460-E84A-C04C-AC16-EA5CF8B78F3D}"/>
              </a:ext>
            </a:extLst>
          </p:cNvPr>
          <p:cNvSpPr/>
          <p:nvPr/>
        </p:nvSpPr>
        <p:spPr>
          <a:xfrm>
            <a:off x="3858817" y="2314575"/>
            <a:ext cx="278606" cy="257175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350"/>
          </a:p>
        </p:txBody>
      </p:sp>
      <p:pic>
        <p:nvPicPr>
          <p:cNvPr id="20485" name="Picture 3" descr="nes95432_26_17">
            <a:extLst>
              <a:ext uri="{FF2B5EF4-FFF2-40B4-BE49-F238E27FC236}">
                <a16:creationId xmlns:a16="http://schemas.microsoft.com/office/drawing/2014/main" id="{10976D14-5DB1-964E-8DF0-9A8CBF4055E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201" r="58954" b="16512"/>
          <a:stretch>
            <a:fillRect/>
          </a:stretch>
        </p:blipFill>
        <p:spPr bwMode="auto">
          <a:xfrm>
            <a:off x="1294210" y="1870472"/>
            <a:ext cx="2874169" cy="17561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136011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20000"/>
    </mc:Choice>
    <mc:Fallback xmlns="">
      <p:transition spd="slow" advClick="0" advTm="120000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381000"/>
            <a:ext cx="8458200" cy="6172200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en-US" sz="5100" dirty="0">
                <a:latin typeface="Times New Roman" pitchFamily="18" charset="0"/>
                <a:cs typeface="Times New Roman" pitchFamily="18" charset="0"/>
              </a:rPr>
              <a:t>Q1.  Clinical presentation in genital viral infection</a:t>
            </a:r>
          </a:p>
          <a:p>
            <a:endParaRPr lang="en-US" sz="5100" dirty="0">
              <a:latin typeface="Times New Roman" pitchFamily="18" charset="0"/>
              <a:cs typeface="Times New Roman" pitchFamily="18" charset="0"/>
            </a:endParaRPr>
          </a:p>
          <a:p>
            <a:endParaRPr lang="en-US" sz="5100" dirty="0">
              <a:latin typeface="Times New Roman" pitchFamily="18" charset="0"/>
              <a:cs typeface="Times New Roman" pitchFamily="18" charset="0"/>
            </a:endParaRPr>
          </a:p>
          <a:p>
            <a:endParaRPr lang="en-US" sz="5100" dirty="0">
              <a:latin typeface="Times New Roman" pitchFamily="18" charset="0"/>
              <a:cs typeface="Times New Roman" pitchFamily="18" charset="0"/>
            </a:endParaRPr>
          </a:p>
          <a:p>
            <a:endParaRPr lang="en-US" sz="5100" dirty="0">
              <a:latin typeface="Times New Roman" pitchFamily="18" charset="0"/>
              <a:cs typeface="Times New Roman" pitchFamily="18" charset="0"/>
            </a:endParaRPr>
          </a:p>
          <a:p>
            <a:endParaRPr lang="en-US" sz="5100" dirty="0">
              <a:latin typeface="Times New Roman" pitchFamily="18" charset="0"/>
              <a:cs typeface="Times New Roman" pitchFamily="18" charset="0"/>
            </a:endParaRPr>
          </a:p>
          <a:p>
            <a:endParaRPr lang="en-US" sz="5100" dirty="0">
              <a:latin typeface="Times New Roman" pitchFamily="18" charset="0"/>
              <a:cs typeface="Times New Roman" pitchFamily="18" charset="0"/>
            </a:endParaRPr>
          </a:p>
          <a:p>
            <a:endParaRPr lang="en-US" sz="5100" dirty="0">
              <a:latin typeface="Times New Roman" pitchFamily="18" charset="0"/>
              <a:cs typeface="Times New Roman" pitchFamily="18" charset="0"/>
            </a:endParaRPr>
          </a:p>
          <a:p>
            <a:endParaRPr lang="en-US" sz="5100" dirty="0">
              <a:latin typeface="Times New Roman" pitchFamily="18" charset="0"/>
              <a:cs typeface="Times New Roman" pitchFamily="18" charset="0"/>
            </a:endParaRPr>
          </a:p>
          <a:p>
            <a:endParaRPr lang="en-US" sz="5100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5100" dirty="0">
                <a:latin typeface="Times New Roman" pitchFamily="18" charset="0"/>
                <a:cs typeface="Times New Roman" pitchFamily="18" charset="0"/>
              </a:rPr>
              <a:t>a. Identify the most likely causative agent</a:t>
            </a:r>
          </a:p>
          <a:p>
            <a:pPr>
              <a:buNone/>
            </a:pPr>
            <a:r>
              <a:rPr lang="en-US" sz="5100" dirty="0">
                <a:latin typeface="Times New Roman" pitchFamily="18" charset="0"/>
                <a:cs typeface="Times New Roman" pitchFamily="18" charset="0"/>
              </a:rPr>
              <a:t>b. Mention the antiviral agent of choice </a:t>
            </a:r>
          </a:p>
          <a:p>
            <a:pPr>
              <a:buNone/>
            </a:pPr>
            <a:r>
              <a:rPr lang="en-US" dirty="0"/>
              <a:t> 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92493" y="914399"/>
            <a:ext cx="4808307" cy="3429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itle 1">
            <a:extLst>
              <a:ext uri="{FF2B5EF4-FFF2-40B4-BE49-F238E27FC236}">
                <a16:creationId xmlns:a16="http://schemas.microsoft.com/office/drawing/2014/main" id="{0CB427E1-B566-1C45-BBC3-BAE703778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4350" y="1039416"/>
            <a:ext cx="1200150" cy="425053"/>
          </a:xfrm>
        </p:spPr>
        <p:txBody>
          <a:bodyPr rtlCol="0">
            <a:normAutofit fontScale="90000"/>
          </a:bodyPr>
          <a:lstStyle/>
          <a:p>
            <a:pPr>
              <a:defRPr/>
            </a:pPr>
            <a:r>
              <a:rPr lang="en-US" sz="3000" dirty="0"/>
              <a:t>Q. 19</a:t>
            </a:r>
          </a:p>
        </p:txBody>
      </p:sp>
      <p:sp>
        <p:nvSpPr>
          <p:cNvPr id="16386" name="Text Placeholder 3">
            <a:extLst>
              <a:ext uri="{FF2B5EF4-FFF2-40B4-BE49-F238E27FC236}">
                <a16:creationId xmlns:a16="http://schemas.microsoft.com/office/drawing/2014/main" id="{C38826A2-BA9C-034C-B873-CF48CF890EC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14350" y="4010025"/>
            <a:ext cx="8164116" cy="1808560"/>
          </a:xfrm>
        </p:spPr>
        <p:txBody>
          <a:bodyPr/>
          <a:lstStyle/>
          <a:p>
            <a:pPr marL="385763" indent="-385763">
              <a:buFont typeface="Arial" panose="020B0604020202020204" pitchFamily="34" charset="0"/>
              <a:buAutoNum type="alphaLcPeriod"/>
            </a:pPr>
            <a:r>
              <a:rPr lang="en-US" altLang="en-US" sz="2700"/>
              <a:t>Identify the equipment above</a:t>
            </a:r>
            <a:endParaRPr lang="en-US" altLang="en-US" sz="2700">
              <a:solidFill>
                <a:srgbClr val="FF0000"/>
              </a:solidFill>
            </a:endParaRPr>
          </a:p>
          <a:p>
            <a:pPr marL="385763" indent="-385763">
              <a:buFont typeface="Arial" panose="020B0604020202020204" pitchFamily="34" charset="0"/>
              <a:buAutoNum type="alphaLcPeriod"/>
            </a:pPr>
            <a:r>
              <a:rPr lang="en-US" altLang="en-US" sz="2700"/>
              <a:t>Mention two items processed using the equipment</a:t>
            </a:r>
          </a:p>
        </p:txBody>
      </p:sp>
      <p:pic>
        <p:nvPicPr>
          <p:cNvPr id="16387" name="Picture 2">
            <a:extLst>
              <a:ext uri="{FF2B5EF4-FFF2-40B4-BE49-F238E27FC236}">
                <a16:creationId xmlns:a16="http://schemas.microsoft.com/office/drawing/2014/main" id="{D9215EEC-06D9-BD4F-83EF-1680D8CD8360}"/>
              </a:ext>
            </a:extLst>
          </p:cNvPr>
          <p:cNvPicPr>
            <a:picLocks noGrp="1" noChangeAspect="1" noChangeArrowheads="1"/>
          </p:cNvPicPr>
          <p:nvPr>
            <p:ph type="pic" idx="1"/>
          </p:nvPr>
        </p:nvPicPr>
        <p:blipFill>
          <a:blip r:embed="rId3">
            <a:lum bright="10000" contras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93" t="5518" r="9125" b="-4848"/>
          <a:stretch>
            <a:fillRect/>
          </a:stretch>
        </p:blipFill>
        <p:spPr>
          <a:xfrm>
            <a:off x="2971800" y="965597"/>
            <a:ext cx="2519363" cy="2266950"/>
          </a:xfrm>
        </p:spPr>
      </p:pic>
    </p:spTree>
    <p:extLst>
      <p:ext uri="{BB962C8B-B14F-4D97-AF65-F5344CB8AC3E}">
        <p14:creationId xmlns:p14="http://schemas.microsoft.com/office/powerpoint/2010/main" val="1139844276"/>
      </p:ext>
    </p:extLst>
  </p:cSld>
  <p:clrMapOvr>
    <a:masterClrMapping/>
  </p:clrMapOvr>
  <p:transition advTm="60000">
    <p:sndAc>
      <p:stSnd>
        <p:snd r:embed="rId2" name="chimes.wav"/>
      </p:stSnd>
    </p:sndAc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3" name="Picture 4">
            <a:extLst>
              <a:ext uri="{FF2B5EF4-FFF2-40B4-BE49-F238E27FC236}">
                <a16:creationId xmlns:a16="http://schemas.microsoft.com/office/drawing/2014/main" id="{4FEED75F-7496-6241-AF5C-577BAB204E6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4286" r="45714" b="7619"/>
          <a:stretch>
            <a:fillRect/>
          </a:stretch>
        </p:blipFill>
        <p:spPr bwMode="auto">
          <a:xfrm>
            <a:off x="433388" y="2141934"/>
            <a:ext cx="4197926" cy="27884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54" name="TextBox 5">
            <a:extLst>
              <a:ext uri="{FF2B5EF4-FFF2-40B4-BE49-F238E27FC236}">
                <a16:creationId xmlns:a16="http://schemas.microsoft.com/office/drawing/2014/main" id="{6F1AE60A-AE54-2A48-A39D-B215437E4F2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5270" y="1056800"/>
            <a:ext cx="8399860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n-US" sz="2400" dirty="0"/>
              <a:t>Neonate presenting a few days after home delivery with severe muscle rigidity and infected umbilical cord stump; and gram stain picture of bacterial pathogen isolated from the infected wound</a:t>
            </a:r>
          </a:p>
        </p:txBody>
      </p:sp>
      <p:pic>
        <p:nvPicPr>
          <p:cNvPr id="23555" name="Picture 6">
            <a:extLst>
              <a:ext uri="{FF2B5EF4-FFF2-40B4-BE49-F238E27FC236}">
                <a16:creationId xmlns:a16="http://schemas.microsoft.com/office/drawing/2014/main" id="{DA13EE9B-CF54-7A46-A2D3-D69BC7707D1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6743" y="2396728"/>
            <a:ext cx="3065657" cy="23414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56" name="TextBox 7">
            <a:extLst>
              <a:ext uri="{FF2B5EF4-FFF2-40B4-BE49-F238E27FC236}">
                <a16:creationId xmlns:a16="http://schemas.microsoft.com/office/drawing/2014/main" id="{780C7141-BB95-6E4D-9E64-42E41D272CD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5270" y="5213566"/>
            <a:ext cx="8604648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AutoNum type="alphaLcPeriod"/>
            </a:pPr>
            <a:r>
              <a:rPr lang="en-US" altLang="en-US" dirty="0"/>
              <a:t>Name the most likely causative agent of the condition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AutoNum type="alphaLcPeriod"/>
            </a:pPr>
            <a:r>
              <a:rPr lang="en-US" altLang="en-US" dirty="0"/>
              <a:t>Mention one preventive measure </a:t>
            </a:r>
          </a:p>
        </p:txBody>
      </p:sp>
      <p:sp>
        <p:nvSpPr>
          <p:cNvPr id="23557" name="TextBox 8">
            <a:extLst>
              <a:ext uri="{FF2B5EF4-FFF2-40B4-BE49-F238E27FC236}">
                <a16:creationId xmlns:a16="http://schemas.microsoft.com/office/drawing/2014/main" id="{F8881D52-8A6C-D240-9707-ADEEE4B75B0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8600" y="347856"/>
            <a:ext cx="974947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n-US" b="1" dirty="0"/>
              <a:t>Q. 20</a:t>
            </a:r>
          </a:p>
        </p:txBody>
      </p:sp>
    </p:spTree>
    <p:extLst>
      <p:ext uri="{BB962C8B-B14F-4D97-AF65-F5344CB8AC3E}">
        <p14:creationId xmlns:p14="http://schemas.microsoft.com/office/powerpoint/2010/main" val="10640149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20000"/>
    </mc:Choice>
    <mc:Fallback xmlns="">
      <p:transition spd="slow" advClick="0" advTm="120000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228600"/>
            <a:ext cx="8686800" cy="64008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Q2.</a:t>
            </a:r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>
              <a:buNone/>
            </a:pPr>
            <a:endParaRPr lang="en-US" dirty="0"/>
          </a:p>
          <a:p>
            <a:pPr>
              <a:buNone/>
            </a:pP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a. Identify the most likely causative agent</a:t>
            </a:r>
          </a:p>
          <a:p>
            <a:pPr>
              <a:buNone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b. Mention the antiviral agent of choice </a:t>
            </a:r>
          </a:p>
          <a:p>
            <a:pPr marL="514350" indent="-514350">
              <a:buNone/>
            </a:pP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AutoNum type="alphaLcParenR"/>
            </a:pP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AutoNum type="alphaLcParenR"/>
            </a:pPr>
            <a:endParaRPr lang="en-US" dirty="0"/>
          </a:p>
        </p:txBody>
      </p:sp>
      <p:sp>
        <p:nvSpPr>
          <p:cNvPr id="4" name="object 3"/>
          <p:cNvSpPr/>
          <p:nvPr/>
        </p:nvSpPr>
        <p:spPr>
          <a:xfrm>
            <a:off x="1524000" y="304800"/>
            <a:ext cx="6610350" cy="35052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04800"/>
            <a:ext cx="8382000" cy="63246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Q3. Oral manifestation in HIV infection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 marL="514350" indent="-514350">
              <a:buAutoNum type="alphaLcPeriod"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What is the clinical condition presented?</a:t>
            </a:r>
          </a:p>
          <a:p>
            <a:pPr marL="514350" indent="-514350">
              <a:buAutoNum type="alphaLcPeriod"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Mention a likely causative agent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38400" y="838200"/>
            <a:ext cx="4613190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04800"/>
            <a:ext cx="8458200" cy="62484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Q4. HIV Replication cycle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 marL="0" indent="0">
              <a:buNone/>
            </a:pPr>
            <a:r>
              <a:rPr lang="en-US" dirty="0"/>
              <a:t>Mention 2 drugs that act on ‘</a:t>
            </a:r>
            <a:r>
              <a:rPr lang="en-US" b="1" dirty="0"/>
              <a:t>C</a:t>
            </a:r>
            <a:r>
              <a:rPr lang="en-US" dirty="0"/>
              <a:t>’</a:t>
            </a:r>
          </a:p>
          <a:p>
            <a:pPr marL="0" indent="0">
              <a:buNone/>
            </a:pPr>
            <a:r>
              <a:rPr lang="en-US" dirty="0"/>
              <a:t>a. </a:t>
            </a:r>
          </a:p>
          <a:p>
            <a:pPr marL="0" indent="0">
              <a:buNone/>
            </a:pPr>
            <a:r>
              <a:rPr lang="en-US" dirty="0"/>
              <a:t>b. 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81200" y="762000"/>
            <a:ext cx="5886450" cy="31241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228600"/>
            <a:ext cx="8686800" cy="6400800"/>
          </a:xfrm>
        </p:spPr>
        <p:txBody>
          <a:bodyPr>
            <a:normAutofit/>
          </a:bodyPr>
          <a:lstStyle/>
          <a:p>
            <a:r>
              <a:rPr lang="en-US" dirty="0"/>
              <a:t>Q5. Double stranded Human Papillomavirus genome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>
              <a:buNone/>
            </a:pPr>
            <a:endParaRPr lang="en-US" dirty="0"/>
          </a:p>
          <a:p>
            <a:pPr>
              <a:buNone/>
            </a:pPr>
            <a:endParaRPr lang="en-US" dirty="0"/>
          </a:p>
          <a:p>
            <a:pPr>
              <a:buNone/>
            </a:pPr>
            <a:r>
              <a:rPr lang="en-US" dirty="0"/>
              <a:t>a.</a:t>
            </a:r>
          </a:p>
          <a:p>
            <a:pPr>
              <a:buNone/>
            </a:pPr>
            <a:r>
              <a:rPr lang="en-US" dirty="0"/>
              <a:t>b.</a:t>
            </a: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4599" y="762000"/>
            <a:ext cx="4235245" cy="27934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580D2F3D-AB14-724C-9749-63A56BDDFD2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2709" b="32222"/>
          <a:stretch/>
        </p:blipFill>
        <p:spPr>
          <a:xfrm>
            <a:off x="19050" y="228600"/>
            <a:ext cx="8896350" cy="464820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53763B-1411-48E4-95F9-D6DE2E9769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796889"/>
            <a:ext cx="8229600" cy="1143000"/>
          </a:xfrm>
        </p:spPr>
        <p:txBody>
          <a:bodyPr>
            <a:normAutofit/>
          </a:bodyPr>
          <a:lstStyle/>
          <a:p>
            <a:r>
              <a:rPr lang="en-US" sz="2700" b="1" dirty="0">
                <a:cs typeface="Arial" panose="020B0604020202020204" pitchFamily="34" charset="0"/>
              </a:rPr>
              <a:t>An infection resulting in cervical lesions as seen below: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EA998067-2DB4-4F7A-A72A-B319A26895C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28650" y="2119227"/>
            <a:ext cx="6964136" cy="240821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3B30F172-50D9-4EA3-A8D2-74A0AF1A0DC9}"/>
              </a:ext>
            </a:extLst>
          </p:cNvPr>
          <p:cNvSpPr txBox="1"/>
          <p:nvPr/>
        </p:nvSpPr>
        <p:spPr>
          <a:xfrm>
            <a:off x="950323" y="4527436"/>
            <a:ext cx="8193677" cy="25871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57175" indent="-257175">
              <a:lnSpc>
                <a:spcPct val="200000"/>
              </a:lnSpc>
              <a:buFont typeface="+mj-lt"/>
              <a:buAutoNum type="alphaUcPeriod"/>
            </a:pPr>
            <a:r>
              <a:rPr lang="en-US" sz="2100" dirty="0"/>
              <a:t>Name the parasite causing this infection</a:t>
            </a:r>
          </a:p>
          <a:p>
            <a:pPr marL="257175" indent="-257175">
              <a:lnSpc>
                <a:spcPct val="200000"/>
              </a:lnSpc>
              <a:buFont typeface="+mj-lt"/>
              <a:buAutoNum type="alphaUcPeriod"/>
            </a:pPr>
            <a:r>
              <a:rPr lang="en-US" sz="2100" dirty="0"/>
              <a:t>Which drug is recommended for treatment of this infection?</a:t>
            </a:r>
          </a:p>
          <a:p>
            <a:pPr marL="257175" indent="-257175">
              <a:lnSpc>
                <a:spcPct val="200000"/>
              </a:lnSpc>
              <a:buFont typeface="+mj-lt"/>
              <a:buAutoNum type="alphaUcPeriod"/>
            </a:pPr>
            <a:endParaRPr lang="en-US" sz="2100" dirty="0"/>
          </a:p>
          <a:p>
            <a:pPr marL="257175" indent="-257175">
              <a:lnSpc>
                <a:spcPct val="200000"/>
              </a:lnSpc>
              <a:buFont typeface="+mj-lt"/>
              <a:buAutoNum type="alphaUcPeriod"/>
            </a:pPr>
            <a:endParaRPr lang="en-US" sz="21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991EF70-E561-AC4B-8B45-6629B7DA492B}"/>
              </a:ext>
            </a:extLst>
          </p:cNvPr>
          <p:cNvSpPr txBox="1"/>
          <p:nvPr/>
        </p:nvSpPr>
        <p:spPr>
          <a:xfrm>
            <a:off x="152400" y="0"/>
            <a:ext cx="9637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KE" sz="3600" b="1" dirty="0"/>
              <a:t>Q. 6</a:t>
            </a:r>
          </a:p>
        </p:txBody>
      </p:sp>
    </p:spTree>
    <p:extLst>
      <p:ext uri="{BB962C8B-B14F-4D97-AF65-F5344CB8AC3E}">
        <p14:creationId xmlns:p14="http://schemas.microsoft.com/office/powerpoint/2010/main" val="299369887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5F6B71-F00B-4D21-82A5-9F9799B80E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400" y="982267"/>
            <a:ext cx="8229600" cy="1143000"/>
          </a:xfrm>
        </p:spPr>
        <p:txBody>
          <a:bodyPr>
            <a:normAutofit/>
          </a:bodyPr>
          <a:lstStyle/>
          <a:p>
            <a:r>
              <a:rPr lang="en-US" sz="2700" b="1" dirty="0"/>
              <a:t>This parasite was observed from a wet mount vaginal secretion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25F7BE51-57D1-44F2-B2A9-80C3ABB6FAA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93858" y="2125266"/>
            <a:ext cx="2811541" cy="2774219"/>
          </a:xfr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A939E270-F039-4128-AB45-B8C2CB40D3A6}"/>
              </a:ext>
            </a:extLst>
          </p:cNvPr>
          <p:cNvSpPr txBox="1"/>
          <p:nvPr/>
        </p:nvSpPr>
        <p:spPr>
          <a:xfrm>
            <a:off x="705395" y="4970209"/>
            <a:ext cx="6460080" cy="1523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57175" indent="-257175">
              <a:spcBef>
                <a:spcPts val="900"/>
              </a:spcBef>
              <a:spcAft>
                <a:spcPts val="900"/>
              </a:spcAft>
              <a:buFont typeface="+mj-lt"/>
              <a:buAutoNum type="alphaUcPeriod"/>
            </a:pPr>
            <a:r>
              <a:rPr lang="en-US" sz="2100" dirty="0"/>
              <a:t>Name the parasite</a:t>
            </a:r>
          </a:p>
          <a:p>
            <a:pPr marL="257175" indent="-257175">
              <a:spcBef>
                <a:spcPts val="900"/>
              </a:spcBef>
              <a:spcAft>
                <a:spcPts val="900"/>
              </a:spcAft>
              <a:buFont typeface="+mj-lt"/>
              <a:buAutoNum type="alphaUcPeriod"/>
            </a:pPr>
            <a:r>
              <a:rPr lang="en-US" sz="2100" dirty="0"/>
              <a:t>What drug is recommended for treatment</a:t>
            </a:r>
          </a:p>
          <a:p>
            <a:pPr marL="257175" indent="-257175">
              <a:spcBef>
                <a:spcPts val="900"/>
              </a:spcBef>
              <a:spcAft>
                <a:spcPts val="900"/>
              </a:spcAft>
              <a:buFont typeface="+mj-lt"/>
              <a:buAutoNum type="alphaUcPeriod"/>
            </a:pPr>
            <a:endParaRPr lang="en-US" sz="210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70D726B-A07B-414F-9C60-C32F2574CDF1}"/>
              </a:ext>
            </a:extLst>
          </p:cNvPr>
          <p:cNvSpPr txBox="1"/>
          <p:nvPr/>
        </p:nvSpPr>
        <p:spPr>
          <a:xfrm>
            <a:off x="381000" y="228600"/>
            <a:ext cx="87716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KE" sz="3200" b="1" dirty="0"/>
              <a:t>Q. 7</a:t>
            </a:r>
          </a:p>
        </p:txBody>
      </p:sp>
    </p:spTree>
    <p:extLst>
      <p:ext uri="{BB962C8B-B14F-4D97-AF65-F5344CB8AC3E}">
        <p14:creationId xmlns:p14="http://schemas.microsoft.com/office/powerpoint/2010/main" val="113948954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72B496-74A1-41B8-A4A6-DF0BDDC0F0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1140892"/>
            <a:ext cx="7886700" cy="994172"/>
          </a:xfrm>
        </p:spPr>
        <p:txBody>
          <a:bodyPr>
            <a:normAutofit/>
          </a:bodyPr>
          <a:lstStyle/>
          <a:p>
            <a:r>
              <a:rPr lang="en-US" sz="2700" b="1" dirty="0"/>
              <a:t>Name one parasite that may cause the condition marked in this picture: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46C0E55D-B859-48FA-AB80-3632FB761BE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3811" y="2135064"/>
            <a:ext cx="3337562" cy="3206390"/>
          </a:xfr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F16734AF-E35C-44E1-A3FB-2E67C1CFC4BF}"/>
              </a:ext>
            </a:extLst>
          </p:cNvPr>
          <p:cNvSpPr txBox="1"/>
          <p:nvPr/>
        </p:nvSpPr>
        <p:spPr>
          <a:xfrm>
            <a:off x="4702629" y="2424793"/>
            <a:ext cx="4095206" cy="21031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85763" indent="-385763">
              <a:spcBef>
                <a:spcPts val="1350"/>
              </a:spcBef>
              <a:spcAft>
                <a:spcPts val="1350"/>
              </a:spcAft>
              <a:buFont typeface="+mj-lt"/>
              <a:buAutoNum type="arabicPeriod"/>
            </a:pPr>
            <a:r>
              <a:rPr lang="en-US" sz="2100" dirty="0"/>
              <a:t>What is this condition</a:t>
            </a:r>
          </a:p>
          <a:p>
            <a:pPr marL="385763" indent="-385763">
              <a:spcBef>
                <a:spcPts val="1350"/>
              </a:spcBef>
              <a:spcAft>
                <a:spcPts val="1350"/>
              </a:spcAft>
              <a:buFont typeface="+mj-lt"/>
              <a:buAutoNum type="arabicPeriod"/>
            </a:pPr>
            <a:r>
              <a:rPr lang="en-US" sz="2100" dirty="0"/>
              <a:t>Name one parasitic infection likely to result in this condition</a:t>
            </a:r>
          </a:p>
          <a:p>
            <a:pPr marL="385763" indent="-385763">
              <a:spcBef>
                <a:spcPts val="1350"/>
              </a:spcBef>
              <a:spcAft>
                <a:spcPts val="1350"/>
              </a:spcAft>
              <a:buFont typeface="+mj-lt"/>
              <a:buAutoNum type="arabicPeriod"/>
            </a:pPr>
            <a:endParaRPr lang="en-US" sz="21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F2E824E-315D-1643-B7C1-F22183295B27}"/>
              </a:ext>
            </a:extLst>
          </p:cNvPr>
          <p:cNvSpPr txBox="1"/>
          <p:nvPr/>
        </p:nvSpPr>
        <p:spPr>
          <a:xfrm>
            <a:off x="533400" y="320641"/>
            <a:ext cx="9637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KE" sz="3600" b="1" dirty="0"/>
              <a:t>Q. 8</a:t>
            </a:r>
          </a:p>
        </p:txBody>
      </p:sp>
    </p:spTree>
    <p:extLst>
      <p:ext uri="{BB962C8B-B14F-4D97-AF65-F5344CB8AC3E}">
        <p14:creationId xmlns:p14="http://schemas.microsoft.com/office/powerpoint/2010/main" val="37295376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122</TotalTime>
  <Words>561</Words>
  <Application>Microsoft Macintosh PowerPoint</Application>
  <PresentationFormat>On-screen Show (4:3)</PresentationFormat>
  <Paragraphs>130</Paragraphs>
  <Slides>21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5" baseType="lpstr">
      <vt:lpstr>Arial</vt:lpstr>
      <vt:lpstr>Calibri</vt:lpstr>
      <vt:lpstr>Times New Roman</vt:lpstr>
      <vt:lpstr>Office Theme</vt:lpstr>
      <vt:lpstr> AMREF INTERNATIONAL UNIVERSITY SCHOOL OF MEDICAL SCIENCES  DEPT. OF NURSING AND MIDWIFERY SERVICES BACHELOR OF SCIENCE MIDWIFERY: BSM 211 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An infection resulting in cervical lesions as seen below:</vt:lpstr>
      <vt:lpstr>This parasite was observed from a wet mount vaginal secretion</vt:lpstr>
      <vt:lpstr>Name one parasite that may cause the condition marked in this picture:</vt:lpstr>
      <vt:lpstr>Presentation following a parasitic infection is circled in this image</vt:lpstr>
      <vt:lpstr>Microscopic examination of a thin Giemsa-stained blood smear from a febrile patient reveals the following: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Q. 18                Genital ulcer disease </vt:lpstr>
      <vt:lpstr>Q. 19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Moses Musyoki</dc:creator>
  <cp:lastModifiedBy>Microsoft Office User</cp:lastModifiedBy>
  <cp:revision>23</cp:revision>
  <dcterms:created xsi:type="dcterms:W3CDTF">2006-08-16T00:00:00Z</dcterms:created>
  <dcterms:modified xsi:type="dcterms:W3CDTF">2022-10-21T03:42:56Z</dcterms:modified>
</cp:coreProperties>
</file>